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4"/>
  </p:sldMasterIdLst>
  <p:notesMasterIdLst>
    <p:notesMasterId r:id="rId35"/>
  </p:notesMasterIdLst>
  <p:sldIdLst>
    <p:sldId id="257" r:id="rId5"/>
    <p:sldId id="258" r:id="rId6"/>
    <p:sldId id="271" r:id="rId7"/>
    <p:sldId id="272" r:id="rId8"/>
    <p:sldId id="270" r:id="rId9"/>
    <p:sldId id="274" r:id="rId10"/>
    <p:sldId id="273" r:id="rId11"/>
    <p:sldId id="269" r:id="rId12"/>
    <p:sldId id="275" r:id="rId13"/>
    <p:sldId id="276" r:id="rId14"/>
    <p:sldId id="283" r:id="rId15"/>
    <p:sldId id="277" r:id="rId16"/>
    <p:sldId id="278" r:id="rId17"/>
    <p:sldId id="284" r:id="rId18"/>
    <p:sldId id="279" r:id="rId19"/>
    <p:sldId id="280" r:id="rId20"/>
    <p:sldId id="281" r:id="rId21"/>
    <p:sldId id="282" r:id="rId22"/>
    <p:sldId id="285" r:id="rId23"/>
    <p:sldId id="290" r:id="rId24"/>
    <p:sldId id="291" r:id="rId25"/>
    <p:sldId id="293" r:id="rId26"/>
    <p:sldId id="268" r:id="rId27"/>
    <p:sldId id="286" r:id="rId28"/>
    <p:sldId id="287" r:id="rId29"/>
    <p:sldId id="288" r:id="rId30"/>
    <p:sldId id="292" r:id="rId31"/>
    <p:sldId id="261" r:id="rId32"/>
    <p:sldId id="294" r:id="rId33"/>
    <p:sldId id="2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84975-1BE5-44CD-950D-BD938C0703D5}" type="datetimeFigureOut">
              <a:rPr lang="en-US" smtClean="0"/>
              <a:t>2022-03-09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FBAB9-E989-4B05-A6F5-1B328793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8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D8EA-344F-41B3-A32C-6E4D26A21B01}" type="datetime1">
              <a:rPr lang="en-US" smtClean="0"/>
              <a:t>2022-03-09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F9F2-8812-405C-B113-8EB028292361}" type="datetime1">
              <a:rPr lang="en-US" smtClean="0"/>
              <a:t>2022-03-09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AA94-3D56-4392-88B7-F382B11FF6C8}" type="datetime1">
              <a:rPr lang="en-US" smtClean="0"/>
              <a:t>2022-03-09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7869-A493-4341-B27E-6D6A6D85937E}" type="datetime1">
              <a:rPr lang="en-US" smtClean="0"/>
              <a:t>2022-03-09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15A1-3B38-4BF4-A2FF-FDB8486C0A30}" type="datetime1">
              <a:rPr lang="en-US" smtClean="0"/>
              <a:t>2022-03-09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D74F-1652-4B01-B8AF-A11ACB82C5D1}" type="datetime1">
              <a:rPr lang="en-US" smtClean="0"/>
              <a:t>2022-03-09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DEB1-3664-4F97-9E1E-2E50B15D5ECE}" type="datetime1">
              <a:rPr lang="en-US" smtClean="0"/>
              <a:t>2022-03-09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71DC-0504-4ECB-9B40-61D75F197608}" type="datetime1">
              <a:rPr lang="en-US" smtClean="0"/>
              <a:t>2022-03-09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773C-C5EF-42A3-9AEA-20DE140FACF5}" type="datetime1">
              <a:rPr lang="en-US" smtClean="0"/>
              <a:t>2022-03-09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621F8C5D-7981-44FE-A17A-110F9966C265}" type="datetime1">
              <a:rPr lang="en-US" smtClean="0"/>
              <a:t>2022-03-09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6975-C8EE-4C38-A255-3401030928F1}" type="datetime1">
              <a:rPr lang="en-US" smtClean="0"/>
              <a:t>2022-03-09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117BE1-04CA-4C22-8DB5-8BE9FBF220A2}" type="datetime1">
              <a:rPr lang="en-US" smtClean="0"/>
              <a:t>2022-03-09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vatespeak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8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youtube.com/watch?v=k4gj_RdtKC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DAMA Phoenix presentation - 2022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EC692DA-206B-4A7A-B2FB-F237C50C3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4" y="853132"/>
            <a:ext cx="2376566" cy="47132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B9E7AA8-0ACF-4853-B545-5AF33AFC9321}"/>
              </a:ext>
            </a:extLst>
          </p:cNvPr>
          <p:cNvSpPr txBox="1">
            <a:spLocks/>
          </p:cNvSpPr>
          <p:nvPr/>
        </p:nvSpPr>
        <p:spPr>
          <a:xfrm>
            <a:off x="818938" y="2494161"/>
            <a:ext cx="8846270" cy="468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b="1" dirty="0"/>
              <a:t>Data governance and management patterns with real time services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9176932-575D-4C1B-B391-DBDB5733EE29}"/>
              </a:ext>
            </a:extLst>
          </p:cNvPr>
          <p:cNvGrpSpPr/>
          <p:nvPr/>
        </p:nvGrpSpPr>
        <p:grpSpPr>
          <a:xfrm>
            <a:off x="2306848" y="1508760"/>
            <a:ext cx="5568250" cy="5166166"/>
            <a:chOff x="2857011" y="1545336"/>
            <a:chExt cx="5568250" cy="51661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06BD37-0D6D-432C-ADDD-80480AF52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011" y="1545336"/>
              <a:ext cx="3616941" cy="516616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9CA576-E87F-498A-BB66-A50A581C1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3952" y="1595531"/>
              <a:ext cx="1951309" cy="5065776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EF11072-C482-4087-B2D8-9A614F3BBD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4572000"/>
              <a:ext cx="377952" cy="128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2" y="1611273"/>
            <a:ext cx="289352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/>
              <a:t>Many tools are available for managing models, schemas and translating to and from Avro, JSON Schema and more.</a:t>
            </a:r>
          </a:p>
          <a:p>
            <a:pPr algn="ctr">
              <a:spcAft>
                <a:spcPts val="1200"/>
              </a:spcAft>
            </a:pPr>
            <a:r>
              <a:rPr lang="en-US" sz="2000" dirty="0" err="1"/>
              <a:t>Altova</a:t>
            </a:r>
            <a:r>
              <a:rPr lang="en-US" sz="2000" dirty="0"/>
              <a:t> XML Spy (actually an excellent JSON Schema tool), </a:t>
            </a:r>
            <a:r>
              <a:rPr lang="en-US" sz="2000" dirty="0" err="1"/>
              <a:t>Hackolade</a:t>
            </a:r>
            <a:r>
              <a:rPr lang="en-US" sz="2000" dirty="0"/>
              <a:t>, etc.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F7536-8DFD-407D-AE5F-2564C56B20EF}"/>
              </a:ext>
            </a:extLst>
          </p:cNvPr>
          <p:cNvSpPr txBox="1"/>
          <p:nvPr/>
        </p:nvSpPr>
        <p:spPr>
          <a:xfrm>
            <a:off x="8145335" y="1611273"/>
            <a:ext cx="3346704" cy="4893647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 "</a:t>
            </a:r>
            <a:r>
              <a:rPr lang="en-US" sz="1200" b="1" dirty="0" err="1">
                <a:latin typeface="Consolas" panose="020B0609020204030204" pitchFamily="49" charset="0"/>
              </a:rPr>
              <a:t>ActivationRequest</a:t>
            </a:r>
            <a:r>
              <a:rPr lang="en-US" sz="1200" b="1" dirty="0">
                <a:latin typeface="Consolas" panose="020B0609020204030204" pitchFamily="49" charset="0"/>
              </a:rPr>
              <a:t>":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"</a:t>
            </a:r>
            <a:r>
              <a:rPr lang="en-US" sz="1200" b="1" dirty="0" err="1">
                <a:latin typeface="Consolas" panose="020B0609020204030204" pitchFamily="49" charset="0"/>
              </a:rPr>
              <a:t>billCycleDayOfMonth</a:t>
            </a:r>
            <a:r>
              <a:rPr lang="en-US" sz="1200" b="1" dirty="0">
                <a:latin typeface="Consolas" panose="020B0609020204030204" pitchFamily="49" charset="0"/>
              </a:rPr>
              <a:t>" : 15,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"Account":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"type": "COMMERCIAL",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"</a:t>
            </a:r>
            <a:r>
              <a:rPr lang="en-US" sz="1200" b="1" dirty="0" err="1">
                <a:latin typeface="Consolas" panose="020B0609020204030204" pitchFamily="49" charset="0"/>
              </a:rPr>
              <a:t>billingSystemId</a:t>
            </a:r>
            <a:r>
              <a:rPr lang="en-US" sz="1200" b="1" dirty="0">
                <a:latin typeface="Consolas" panose="020B0609020204030204" pitchFamily="49" charset="0"/>
              </a:rPr>
              <a:t>": "</a:t>
            </a:r>
            <a:r>
              <a:rPr lang="en-US" sz="1200" b="1" dirty="0" err="1">
                <a:latin typeface="Consolas" panose="020B0609020204030204" pitchFamily="49" charset="0"/>
              </a:rPr>
              <a:t>amdocs</a:t>
            </a:r>
            <a:r>
              <a:rPr lang="en-US" sz="1200" b="1" dirty="0">
                <a:latin typeface="Consolas" panose="020B0609020204030204" pitchFamily="49" charset="0"/>
              </a:rPr>
              <a:t>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"</a:t>
            </a:r>
            <a:r>
              <a:rPr lang="en-US" sz="1200" b="1" dirty="0" err="1">
                <a:latin typeface="Consolas" panose="020B0609020204030204" pitchFamily="49" charset="0"/>
              </a:rPr>
              <a:t>accountId</a:t>
            </a:r>
            <a:r>
              <a:rPr lang="en-US" sz="1200" b="1" dirty="0">
                <a:latin typeface="Consolas" panose="020B0609020204030204" pitchFamily="49" charset="0"/>
              </a:rPr>
              <a:t>": "987654321123456",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"</a:t>
            </a:r>
            <a:r>
              <a:rPr lang="en-US" sz="1200" b="1" dirty="0" err="1">
                <a:latin typeface="Consolas" panose="020B0609020204030204" pitchFamily="49" charset="0"/>
              </a:rPr>
              <a:t>BillingAddress</a:t>
            </a:r>
            <a:r>
              <a:rPr lang="en-US" sz="1200" b="1" dirty="0">
                <a:latin typeface="Consolas" panose="020B0609020204030204" pitchFamily="49" charset="0"/>
              </a:rPr>
              <a:t>":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"lines": [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  "123 Main Street",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  "Apt 1A"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],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"</a:t>
            </a:r>
            <a:r>
              <a:rPr lang="en-US" sz="1200" b="1" dirty="0" err="1">
                <a:latin typeface="Consolas" panose="020B0609020204030204" pitchFamily="49" charset="0"/>
              </a:rPr>
              <a:t>postalCode</a:t>
            </a:r>
            <a:r>
              <a:rPr lang="en-US" sz="1200" b="1" dirty="0">
                <a:latin typeface="Consolas" panose="020B0609020204030204" pitchFamily="49" charset="0"/>
              </a:rPr>
              <a:t>": "00105",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"city": "Kansas City",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"state": "MO"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} 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"Device":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"</a:t>
            </a:r>
            <a:r>
              <a:rPr lang="en-US" sz="1200" b="1" dirty="0" err="1">
                <a:latin typeface="Consolas" panose="020B0609020204030204" pitchFamily="49" charset="0"/>
              </a:rPr>
              <a:t>deviceType</a:t>
            </a:r>
            <a:r>
              <a:rPr lang="en-US" sz="1200" b="1" dirty="0">
                <a:latin typeface="Consolas" panose="020B0609020204030204" pitchFamily="49" charset="0"/>
              </a:rPr>
              <a:t>": "IOS-10",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"</a:t>
            </a:r>
            <a:r>
              <a:rPr lang="en-US" sz="1200" b="1" dirty="0" err="1">
                <a:latin typeface="Consolas" panose="020B0609020204030204" pitchFamily="49" charset="0"/>
              </a:rPr>
              <a:t>deviceId</a:t>
            </a:r>
            <a:r>
              <a:rPr lang="en-US" sz="1200" b="1" dirty="0">
                <a:latin typeface="Consolas" panose="020B0609020204030204" pitchFamily="49" charset="0"/>
              </a:rPr>
              <a:t>": "123456789098765432122",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"Components": [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  "type": "PSIM",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  "</a:t>
            </a:r>
            <a:r>
              <a:rPr lang="en-US" sz="1200" b="1" dirty="0" err="1">
                <a:latin typeface="Consolas" panose="020B0609020204030204" pitchFamily="49" charset="0"/>
              </a:rPr>
              <a:t>iccid</a:t>
            </a:r>
            <a:r>
              <a:rPr lang="en-US" sz="1200" b="1" dirty="0">
                <a:latin typeface="Consolas" panose="020B0609020204030204" pitchFamily="49" charset="0"/>
              </a:rPr>
              <a:t>": "123456789012345"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]}…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7A7E7E-0FCD-4364-87A0-BE37A19E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474FD0-9952-44FE-B01D-B70E6612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90B31-7209-426D-802C-F461A3E9326D}"/>
              </a:ext>
            </a:extLst>
          </p:cNvPr>
          <p:cNvSpPr txBox="1"/>
          <p:nvPr/>
        </p:nvSpPr>
        <p:spPr>
          <a:xfrm>
            <a:off x="785896" y="2396548"/>
            <a:ext cx="10620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Questions and Discussion on JSON Schema, Tools, Standards</a:t>
            </a:r>
          </a:p>
        </p:txBody>
      </p:sp>
      <p:pic>
        <p:nvPicPr>
          <p:cNvPr id="6" name="Picture 2" descr="Confused lady image | Free SVG">
            <a:extLst>
              <a:ext uri="{FF2B5EF4-FFF2-40B4-BE49-F238E27FC236}">
                <a16:creationId xmlns:a16="http://schemas.microsoft.com/office/drawing/2014/main" id="{90ED848B-F64E-45EF-934C-AAFDE959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14" y="3618905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7BF7B0-B716-499F-A696-3AA0F320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430" y="3618903"/>
            <a:ext cx="1623771" cy="17907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A975E-8D6F-4694-8ED9-C1DA3F07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2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2" y="1611273"/>
            <a:ext cx="7291792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Agile Development Teams</a:t>
            </a:r>
          </a:p>
          <a:p>
            <a:pPr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Focused on (almost exclusively) business function (stories).</a:t>
            </a:r>
          </a:p>
          <a:p>
            <a:pPr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Design (generally and of data structures) is not the focus.</a:t>
            </a:r>
          </a:p>
          <a:p>
            <a:pPr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Many use tools that generate the data model from code.</a:t>
            </a:r>
          </a:p>
          <a:p>
            <a:pPr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Perceived efficiencies offset by excessive coding.</a:t>
            </a:r>
          </a:p>
          <a:p>
            <a:pPr marL="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Focus on code with idea to auto-document / link.</a:t>
            </a:r>
          </a:p>
          <a:p>
            <a:pPr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REST services are commonly put together using </a:t>
            </a:r>
            <a:r>
              <a:rPr lang="en-US" sz="1900" b="1" i="1" dirty="0"/>
              <a:t>one</a:t>
            </a:r>
            <a:r>
              <a:rPr lang="en-US" sz="1900" dirty="0"/>
              <a:t> example.</a:t>
            </a:r>
          </a:p>
          <a:p>
            <a:pPr marL="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Tools like Swagger and API Gateways support JSON Schema.</a:t>
            </a:r>
          </a:p>
          <a:p>
            <a:pPr marL="45720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Yet vast majority of Agile teams do not use schemas.</a:t>
            </a:r>
          </a:p>
          <a:p>
            <a:pPr marL="45720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Swagger is now compatible with </a:t>
            </a:r>
            <a:r>
              <a:rPr lang="en-US" sz="1900" dirty="0" err="1"/>
              <a:t>OpenAPI</a:t>
            </a:r>
            <a:r>
              <a:rPr lang="en-US" sz="1900" dirty="0"/>
              <a:t> spec v3.1+</a:t>
            </a:r>
          </a:p>
          <a:p>
            <a:pPr marL="914400" lvl="3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Supports JSON Schema v9+ (2020 </a:t>
            </a:r>
            <a:r>
              <a:rPr lang="en-US" sz="1900" dirty="0" err="1"/>
              <a:t>etc</a:t>
            </a:r>
            <a:r>
              <a:rPr lang="en-US" sz="1900" dirty="0"/>
              <a:t>)</a:t>
            </a:r>
          </a:p>
          <a:p>
            <a:pPr marL="45720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If JSON Schema used, interfaces are self-documenting.</a:t>
            </a:r>
          </a:p>
          <a:p>
            <a:pPr marL="45720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Available to QA groups, samples can be auto-generated.</a:t>
            </a:r>
          </a:p>
          <a:p>
            <a:pPr algn="ctr">
              <a:spcAft>
                <a:spcPts val="1200"/>
              </a:spcAft>
            </a:pPr>
            <a:endParaRPr lang="en-US" sz="1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F7536-8DFD-407D-AE5F-2564C56B20EF}"/>
              </a:ext>
            </a:extLst>
          </p:cNvPr>
          <p:cNvSpPr txBox="1"/>
          <p:nvPr/>
        </p:nvSpPr>
        <p:spPr>
          <a:xfrm>
            <a:off x="8145335" y="1619857"/>
            <a:ext cx="3346704" cy="1938992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Verdana" panose="020B0604030504040204" pitchFamily="34" charset="0"/>
                <a:ea typeface="Verdana" panose="020B0604030504040204" pitchFamily="34" charset="0"/>
              </a:rPr>
              <a:t>Java code sample for one field: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@Size(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min = 5,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max = 14,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message = "The author email '${</a:t>
            </a:r>
            <a:r>
              <a:rPr lang="en-US" sz="1200" b="1" dirty="0" err="1">
                <a:latin typeface="Consolas" panose="020B0609020204030204" pitchFamily="49" charset="0"/>
              </a:rPr>
              <a:t>validatedValue</a:t>
            </a:r>
            <a:r>
              <a:rPr lang="en-US" sz="1200" b="1" dirty="0">
                <a:latin typeface="Consolas" panose="020B0609020204030204" pitchFamily="49" charset="0"/>
              </a:rPr>
              <a:t>}' must be between {min} and {max} characters long"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)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private String </a:t>
            </a:r>
            <a:r>
              <a:rPr lang="en-US" sz="1200" b="1" dirty="0" err="1">
                <a:latin typeface="Consolas" panose="020B0609020204030204" pitchFamily="49" charset="0"/>
              </a:rPr>
              <a:t>authorEmail</a:t>
            </a:r>
            <a:r>
              <a:rPr lang="en-US" sz="1200" b="1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172282-FBA8-46A5-8AEC-E79A7FC5BBD5}"/>
              </a:ext>
            </a:extLst>
          </p:cNvPr>
          <p:cNvSpPr txBox="1"/>
          <p:nvPr/>
        </p:nvSpPr>
        <p:spPr>
          <a:xfrm>
            <a:off x="8145335" y="3734872"/>
            <a:ext cx="3346704" cy="26314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The above multiplied one hundred times for one hundred fields. Then repeated for services that use the same data elements (usually with different rules between projects / teams).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Not reusable for different languages / platforms for the same data.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2948B3-39BB-4C37-A28B-6EDE45FE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7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2" y="1611273"/>
            <a:ext cx="6185368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/>
              <a:t>Better Development with JSON Schemas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Just as with test-driven-development (TDD), data-driven development is faster/better/cheaper in the long run.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JSON Schema elements can be easily pulled together to create new ‘views’ of aggregates and denormalized elements as needed.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dirty="0"/>
              <a:t>This is the compromise</a:t>
            </a:r>
            <a:r>
              <a:rPr lang="en-US" sz="1600" dirty="0"/>
              <a:t> : Allow teams to mix/match elements as needed to meet changing business needs.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However, where truly new data elements or composites are created, work back through governance process (rarer case).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Allow teams to develop schemas from existing elements.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Balance between governance and development speed.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Restricting this creates bottleneck in development process.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Data governance groups must be responsive to Agile sprints.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Use an ‘extension’ (any) element to bridge the difference.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Governance team reviews on periodic basis.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F7536-8DFD-407D-AE5F-2564C56B20EF}"/>
              </a:ext>
            </a:extLst>
          </p:cNvPr>
          <p:cNvSpPr txBox="1"/>
          <p:nvPr/>
        </p:nvSpPr>
        <p:spPr>
          <a:xfrm>
            <a:off x="7004303" y="1611273"/>
            <a:ext cx="4487735" cy="2685351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Verdana" panose="020B0604030504040204" pitchFamily="34" charset="0"/>
                <a:ea typeface="Verdana" panose="020B0604030504040204" pitchFamily="34" charset="0"/>
              </a:rPr>
              <a:t>Java validation code (one time):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pPr>
              <a:spcAft>
                <a:spcPts val="300"/>
              </a:spcAft>
            </a:pPr>
            <a:r>
              <a:rPr lang="en-US" sz="1200" b="1" i="0" dirty="0" err="1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JSONObject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0" i="0" dirty="0" err="1">
                <a:solidFill>
                  <a:srgbClr val="BC6060"/>
                </a:solidFill>
                <a:effectLst/>
                <a:latin typeface="Source Code Pro" panose="020B0604020202020204" pitchFamily="49" charset="0"/>
              </a:rPr>
              <a:t>jsonSchema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= </a:t>
            </a:r>
            <a:r>
              <a:rPr lang="en-US" sz="1200" b="1" i="0" dirty="0">
                <a:solidFill>
                  <a:srgbClr val="63B175"/>
                </a:solidFill>
                <a:effectLst/>
                <a:latin typeface="Source Code Pro" panose="020B0604020202020204" pitchFamily="49" charset="0"/>
              </a:rPr>
              <a:t>new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1" i="0" dirty="0" err="1">
                <a:solidFill>
                  <a:srgbClr val="267438"/>
                </a:solidFill>
                <a:effectLst/>
                <a:latin typeface="Source Code Pro" panose="020B0604020202020204" pitchFamily="49" charset="0"/>
              </a:rPr>
              <a:t>JSONObject</a:t>
            </a:r>
            <a:r>
              <a:rPr lang="en-US" sz="1200" b="1" i="0" dirty="0">
                <a:solidFill>
                  <a:srgbClr val="267438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</a:p>
          <a:p>
            <a:pPr>
              <a:spcAft>
                <a:spcPts val="300"/>
              </a:spcAft>
            </a:pPr>
            <a:r>
              <a:rPr lang="en-US" sz="1200" b="1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 </a:t>
            </a:r>
            <a:r>
              <a:rPr lang="en-US" sz="1200" b="1" i="0" dirty="0">
                <a:solidFill>
                  <a:srgbClr val="63B175"/>
                </a:solidFill>
                <a:effectLst/>
                <a:latin typeface="Source Code Pro" panose="020B0604020202020204" pitchFamily="49" charset="0"/>
              </a:rPr>
              <a:t>new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J</a:t>
            </a:r>
            <a:r>
              <a:rPr lang="en-US" sz="1200" b="1" i="0" dirty="0" err="1">
                <a:solidFill>
                  <a:srgbClr val="267438"/>
                </a:solidFill>
                <a:effectLst/>
                <a:latin typeface="Source Code Pro" panose="020B0604020202020204" pitchFamily="49" charset="0"/>
              </a:rPr>
              <a:t>SONTokener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latin typeface="Source Code Pro" panose="020B0604020202020204" pitchFamily="49" charset="0"/>
              </a:rPr>
              <a:t> 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JSONSchemaTest.class.getResourceAsStream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latin typeface="Source Code Pro" panose="020B0604020202020204" pitchFamily="49" charset="0"/>
              </a:rPr>
              <a:t>  </a:t>
            </a:r>
            <a:r>
              <a:rPr lang="en-US" sz="1200" b="0" i="0" dirty="0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"/</a:t>
            </a:r>
            <a:r>
              <a:rPr lang="en-US" sz="1200" b="0" i="0" dirty="0" err="1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schema.json</a:t>
            </a:r>
            <a:r>
              <a:rPr lang="en-US" sz="1200" b="0" i="0" dirty="0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"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)));</a:t>
            </a:r>
          </a:p>
          <a:p>
            <a:pPr>
              <a:spcAft>
                <a:spcPts val="300"/>
              </a:spcAft>
            </a:pPr>
            <a:r>
              <a:rPr lang="en-US" sz="1200" b="1" i="0" dirty="0" err="1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JSONObject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0" i="0" dirty="0" err="1">
                <a:solidFill>
                  <a:srgbClr val="BC6060"/>
                </a:solidFill>
                <a:effectLst/>
                <a:latin typeface="Source Code Pro" panose="020B0604020202020204" pitchFamily="49" charset="0"/>
              </a:rPr>
              <a:t>jsonSubject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= </a:t>
            </a:r>
            <a:r>
              <a:rPr lang="en-US" sz="1200" b="1" i="0" dirty="0">
                <a:solidFill>
                  <a:srgbClr val="63B175"/>
                </a:solidFill>
                <a:effectLst/>
                <a:latin typeface="Source Code Pro" panose="020B0604020202020204" pitchFamily="49" charset="0"/>
              </a:rPr>
              <a:t>new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1" i="0" dirty="0" err="1">
                <a:solidFill>
                  <a:srgbClr val="267438"/>
                </a:solidFill>
                <a:effectLst/>
                <a:latin typeface="Source Code Pro" panose="020B0604020202020204" pitchFamily="49" charset="0"/>
              </a:rPr>
              <a:t>JSONObject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</a:p>
          <a:p>
            <a:pPr>
              <a:spcAft>
                <a:spcPts val="300"/>
              </a:spcAft>
            </a:pP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1" i="0" dirty="0">
                <a:solidFill>
                  <a:srgbClr val="63B175"/>
                </a:solidFill>
                <a:effectLst/>
                <a:latin typeface="Source Code Pro" panose="020B0604020202020204" pitchFamily="49" charset="0"/>
              </a:rPr>
              <a:t>new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1" i="0" dirty="0" err="1">
                <a:solidFill>
                  <a:srgbClr val="267438"/>
                </a:solidFill>
                <a:effectLst/>
                <a:latin typeface="Source Code Pro" panose="020B0604020202020204" pitchFamily="49" charset="0"/>
              </a:rPr>
              <a:t>JSONTokener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</a:p>
          <a:p>
            <a:pPr>
              <a:spcAft>
                <a:spcPts val="300"/>
              </a:spcAft>
            </a:pP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JSONSchemaTest.class.getResourceAsStream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</a:p>
          <a:p>
            <a:pPr>
              <a:spcAft>
                <a:spcPts val="300"/>
              </a:spcAft>
            </a:pPr>
            <a:r>
              <a:rPr lang="en-US" sz="1200" b="0" i="0" dirty="0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  "/</a:t>
            </a:r>
            <a:r>
              <a:rPr lang="en-US" sz="1200" b="0" i="0" dirty="0" err="1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product.json</a:t>
            </a:r>
            <a:r>
              <a:rPr lang="en-US" sz="1200" b="0" i="0" dirty="0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"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)));</a:t>
            </a:r>
          </a:p>
          <a:p>
            <a:pPr>
              <a:spcAft>
                <a:spcPts val="300"/>
              </a:spcAft>
            </a:pPr>
            <a:r>
              <a:rPr lang="en-US" sz="1200" b="1" i="0" dirty="0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Schema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0" i="0" dirty="0" err="1">
                <a:solidFill>
                  <a:srgbClr val="BC6060"/>
                </a:solidFill>
                <a:effectLst/>
                <a:latin typeface="Source Code Pro" panose="020B0604020202020204" pitchFamily="49" charset="0"/>
              </a:rPr>
              <a:t>schema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=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SchemaLoader.load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jsonSchema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);</a:t>
            </a:r>
          </a:p>
          <a:p>
            <a:pPr>
              <a:spcAft>
                <a:spcPts val="300"/>
              </a:spcAft>
            </a:pPr>
            <a:r>
              <a:rPr lang="en-US" sz="1400" b="1" i="0" dirty="0" err="1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schema.validate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jsonSubject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);  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172282-FBA8-46A5-8AEC-E79A7FC5BBD5}"/>
              </a:ext>
            </a:extLst>
          </p:cNvPr>
          <p:cNvSpPr txBox="1"/>
          <p:nvPr/>
        </p:nvSpPr>
        <p:spPr>
          <a:xfrm>
            <a:off x="7004303" y="4409301"/>
            <a:ext cx="4487735" cy="1831271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The above sample loads the JSON Schema – just do once and keep in memory (faster).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Then for any data received, via any means, validate the payload against the schema.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Process takes 10s of milliseconds.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Error handling is built-in (message auto-generated pointing to any errors).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2FCEE-93A0-4B8B-8DFC-FA5A4188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0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474FD0-9952-44FE-B01D-B70E6612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90B31-7209-426D-802C-F461A3E9326D}"/>
              </a:ext>
            </a:extLst>
          </p:cNvPr>
          <p:cNvSpPr txBox="1"/>
          <p:nvPr/>
        </p:nvSpPr>
        <p:spPr>
          <a:xfrm>
            <a:off x="785896" y="1786239"/>
            <a:ext cx="106202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Questions and Discussion on Audience Dev Team Practices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Development Platforms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Languages / Frameworks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Process of Data Management</a:t>
            </a:r>
          </a:p>
        </p:txBody>
      </p:sp>
      <p:pic>
        <p:nvPicPr>
          <p:cNvPr id="6" name="Picture 2" descr="Confused lady image | Free SVG">
            <a:extLst>
              <a:ext uri="{FF2B5EF4-FFF2-40B4-BE49-F238E27FC236}">
                <a16:creationId xmlns:a16="http://schemas.microsoft.com/office/drawing/2014/main" id="{90ED848B-F64E-45EF-934C-AAFDE959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84" y="4344518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7BF7B0-B716-499F-A696-3AA0F320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44516"/>
            <a:ext cx="1623771" cy="17907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DE980B-91F6-4390-9899-727E28F0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pic>
        <p:nvPicPr>
          <p:cNvPr id="2050" name="Picture 2" descr="Code generation based on Swagger Petstore v3 OpenAPI specifications · Issue  #63 · atc-net/atc-rest-api-generator · GitHub">
            <a:extLst>
              <a:ext uri="{FF2B5EF4-FFF2-40B4-BE49-F238E27FC236}">
                <a16:creationId xmlns:a16="http://schemas.microsoft.com/office/drawing/2014/main" id="{62AEA26F-BC87-4B19-A0AA-DA66DE3AB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04" y="1611273"/>
            <a:ext cx="4126923" cy="507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SONAPI Suite">
            <a:extLst>
              <a:ext uri="{FF2B5EF4-FFF2-40B4-BE49-F238E27FC236}">
                <a16:creationId xmlns:a16="http://schemas.microsoft.com/office/drawing/2014/main" id="{EDEEB9AF-2C5D-4DC8-9CA0-3B8E1D2A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56" y="2384984"/>
            <a:ext cx="6258852" cy="42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2470D9-9D58-4C9E-8AD4-0451ACA2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8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1611273"/>
            <a:ext cx="636824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 Model for Maintaining JSON Schemas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JSON Schemas need to exist at 3+ levels: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As discrete, reusable data elements: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  Ex: “</a:t>
            </a:r>
            <a:r>
              <a:rPr lang="en-US" dirty="0" err="1"/>
              <a:t>addressLine</a:t>
            </a:r>
            <a:r>
              <a:rPr lang="en-US" dirty="0"/>
              <a:t>” with min/max properties, etc.</a:t>
            </a:r>
            <a:endParaRPr lang="en-US" sz="2000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As small common components:</a:t>
            </a:r>
          </a:p>
          <a:p>
            <a:pPr lvl="2">
              <a:spcAft>
                <a:spcPts val="600"/>
              </a:spcAft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Ex: “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requestHeader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” with meta-data, abstraction.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Franklin Gothic Book" panose="020B0502020104020203"/>
              </a:rPr>
              <a:t>As ‘documents’ or views at top-level.</a:t>
            </a:r>
          </a:p>
          <a:p>
            <a:pPr lvl="1">
              <a:spcAft>
                <a:spcPts val="600"/>
              </a:spcAft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	 Ex: “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PurchaseOrder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” made up of components.</a:t>
            </a:r>
            <a:endParaRPr lang="en-US" sz="20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Denormalized single JSON Schema of the ‘document’ level, made up of the piece-parts available to teams.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Components and Documents must be versioned.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Breaking-changes require new version!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API versions tied to schema document versions.</a:t>
            </a:r>
          </a:p>
          <a:p>
            <a:pPr algn="ctr">
              <a:spcAft>
                <a:spcPts val="1200"/>
              </a:spcAft>
            </a:pPr>
            <a:endParaRPr lang="en-US" sz="19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628D6B-A123-42A1-9DE4-3207F6A092E8}"/>
              </a:ext>
            </a:extLst>
          </p:cNvPr>
          <p:cNvGrpSpPr/>
          <p:nvPr/>
        </p:nvGrpSpPr>
        <p:grpSpPr>
          <a:xfrm>
            <a:off x="7306056" y="1737360"/>
            <a:ext cx="4304752" cy="4745736"/>
            <a:chOff x="7306056" y="1737360"/>
            <a:chExt cx="4304752" cy="47457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A59801-2C08-450A-86F1-38D7208482A1}"/>
                </a:ext>
              </a:extLst>
            </p:cNvPr>
            <p:cNvSpPr/>
            <p:nvPr/>
          </p:nvSpPr>
          <p:spPr>
            <a:xfrm>
              <a:off x="7306056" y="1737360"/>
              <a:ext cx="4304752" cy="474573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/>
                <a:t>Document</a:t>
              </a:r>
            </a:p>
            <a:p>
              <a:pPr algn="ctr"/>
              <a:r>
                <a:rPr lang="en-US" sz="1600" dirty="0"/>
                <a:t>(v1.2)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89139-58FF-44F9-90B6-C4AE119F8C3D}"/>
                </a:ext>
              </a:extLst>
            </p:cNvPr>
            <p:cNvSpPr/>
            <p:nvPr/>
          </p:nvSpPr>
          <p:spPr>
            <a:xfrm>
              <a:off x="7616952" y="2532888"/>
              <a:ext cx="3721608" cy="16450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/>
                <a:t>Composite A</a:t>
              </a:r>
            </a:p>
            <a:p>
              <a:pPr algn="ctr"/>
              <a:r>
                <a:rPr lang="en-US" sz="1600" dirty="0"/>
                <a:t>(v1.1)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DC1C0F-A96F-46EF-BFC4-85EC6F8C6485}"/>
                </a:ext>
              </a:extLst>
            </p:cNvPr>
            <p:cNvSpPr/>
            <p:nvPr/>
          </p:nvSpPr>
          <p:spPr>
            <a:xfrm>
              <a:off x="7597628" y="4313230"/>
              <a:ext cx="3721608" cy="20052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/>
                <a:t>Composite B</a:t>
              </a:r>
            </a:p>
            <a:p>
              <a:pPr algn="ctr"/>
              <a:r>
                <a:rPr lang="en-US" sz="1600" dirty="0"/>
                <a:t>(v2.9)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7A21E0-CDAD-47AB-8621-878673880FC5}"/>
                </a:ext>
              </a:extLst>
            </p:cNvPr>
            <p:cNvSpPr/>
            <p:nvPr/>
          </p:nvSpPr>
          <p:spPr>
            <a:xfrm>
              <a:off x="7702784" y="3232404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Element 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71DD25-37B1-4F45-9A15-9806EE9944B8}"/>
                </a:ext>
              </a:extLst>
            </p:cNvPr>
            <p:cNvSpPr/>
            <p:nvPr/>
          </p:nvSpPr>
          <p:spPr>
            <a:xfrm>
              <a:off x="7702784" y="3681377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Element 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AF2B2D-9356-4CDC-8401-27F5A55495FC}"/>
                </a:ext>
              </a:extLst>
            </p:cNvPr>
            <p:cNvSpPr/>
            <p:nvPr/>
          </p:nvSpPr>
          <p:spPr>
            <a:xfrm>
              <a:off x="7702784" y="4973419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Element 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AE8572-6571-4D61-9A89-E0BD361C02AF}"/>
                </a:ext>
              </a:extLst>
            </p:cNvPr>
            <p:cNvSpPr/>
            <p:nvPr/>
          </p:nvSpPr>
          <p:spPr>
            <a:xfrm>
              <a:off x="7702784" y="5411519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Element 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50E435-DF77-457A-A561-FA030C8F3512}"/>
                </a:ext>
              </a:extLst>
            </p:cNvPr>
            <p:cNvSpPr/>
            <p:nvPr/>
          </p:nvSpPr>
          <p:spPr>
            <a:xfrm>
              <a:off x="7722108" y="5844136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Element 3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505CA1-06F7-49E2-910F-4C7ACBD3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83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1611273"/>
            <a:ext cx="636824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 Model for Maintaining JSON Schemas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Data governance and development team collaboration.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Data folks try to be responsive to business needs.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Development folks try to reuse data elements.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Meet to discuss changes.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Development team can create new Documents and/or Composites where needed.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Both groups check-in schemas, do versioning.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careful of breaking changes!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extensibility section (any) judiciously.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Periodically meet and review new Documents and Composites – collapse and refine over time.</a:t>
            </a:r>
          </a:p>
          <a:p>
            <a:pPr algn="ctr">
              <a:spcAft>
                <a:spcPts val="1200"/>
              </a:spcAft>
            </a:pPr>
            <a:endParaRPr lang="en-US" sz="19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2E2D09F-CAA9-47F3-8E25-9FF5B1370A60}"/>
              </a:ext>
            </a:extLst>
          </p:cNvPr>
          <p:cNvGrpSpPr/>
          <p:nvPr/>
        </p:nvGrpSpPr>
        <p:grpSpPr>
          <a:xfrm>
            <a:off x="7298555" y="1657510"/>
            <a:ext cx="3985760" cy="4694507"/>
            <a:chOff x="7298555" y="1657510"/>
            <a:chExt cx="3985760" cy="46945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A09F0F-BC01-4E33-B735-3343B9D85F59}"/>
                </a:ext>
              </a:extLst>
            </p:cNvPr>
            <p:cNvGrpSpPr/>
            <p:nvPr/>
          </p:nvGrpSpPr>
          <p:grpSpPr>
            <a:xfrm>
              <a:off x="7298555" y="4503878"/>
              <a:ext cx="1652778" cy="1848139"/>
              <a:chOff x="8778941" y="4608577"/>
              <a:chExt cx="1652778" cy="1848139"/>
            </a:xfrm>
          </p:grpSpPr>
          <p:pic>
            <p:nvPicPr>
              <p:cNvPr id="3074" name="Picture 2" descr="Database Data Storage Information - Free vector graphic on Pixabay">
                <a:extLst>
                  <a:ext uri="{FF2B5EF4-FFF2-40B4-BE49-F238E27FC236}">
                    <a16:creationId xmlns:a16="http://schemas.microsoft.com/office/drawing/2014/main" id="{F9DA5951-36F4-43A7-AF77-4C6F02BD4A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0030" y="4608577"/>
                <a:ext cx="1079104" cy="1255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B2EB7F-AD0B-4F5F-A4B3-6ACEA7FB4C54}"/>
                  </a:ext>
                </a:extLst>
              </p:cNvPr>
              <p:cNvSpPr txBox="1"/>
              <p:nvPr/>
            </p:nvSpPr>
            <p:spPr>
              <a:xfrm>
                <a:off x="8778941" y="5871941"/>
                <a:ext cx="1652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 Repository</a:t>
                </a:r>
              </a:p>
            </p:txBody>
          </p:sp>
        </p:grpSp>
        <p:pic>
          <p:nvPicPr>
            <p:cNvPr id="3078" name="Picture 6" descr="User icon picture | Free SVG">
              <a:extLst>
                <a:ext uri="{FF2B5EF4-FFF2-40B4-BE49-F238E27FC236}">
                  <a16:creationId xmlns:a16="http://schemas.microsoft.com/office/drawing/2014/main" id="{B56DB328-02E3-47D4-85D8-8F366AC63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6209" y="1657510"/>
              <a:ext cx="870395" cy="870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User icon | Free SVG">
              <a:extLst>
                <a:ext uri="{FF2B5EF4-FFF2-40B4-BE49-F238E27FC236}">
                  <a16:creationId xmlns:a16="http://schemas.microsoft.com/office/drawing/2014/main" id="{9B4BA084-C16E-48AD-9D8A-F0A079D7D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603" y="1675410"/>
              <a:ext cx="888683" cy="88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D41325-4AAE-4610-A035-502E0155A4C3}"/>
                </a:ext>
              </a:extLst>
            </p:cNvPr>
            <p:cNvGrpSpPr/>
            <p:nvPr/>
          </p:nvGrpSpPr>
          <p:grpSpPr>
            <a:xfrm>
              <a:off x="9631537" y="4495068"/>
              <a:ext cx="1652778" cy="1820814"/>
              <a:chOff x="9631537" y="4495068"/>
              <a:chExt cx="1652778" cy="1820814"/>
            </a:xfrm>
          </p:grpSpPr>
          <p:pic>
            <p:nvPicPr>
              <p:cNvPr id="3082" name="Picture 10" descr="Web server vector icon | Free SVG">
                <a:extLst>
                  <a:ext uri="{FF2B5EF4-FFF2-40B4-BE49-F238E27FC236}">
                    <a16:creationId xmlns:a16="http://schemas.microsoft.com/office/drawing/2014/main" id="{C27205D4-C0E4-408C-B663-DD056606D0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9253" y="4495068"/>
                <a:ext cx="1264306" cy="1264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77074C-68AF-4D4E-BA7A-DE2CC6EA42C5}"/>
                  </a:ext>
                </a:extLst>
              </p:cNvPr>
              <p:cNvSpPr txBox="1"/>
              <p:nvPr/>
            </p:nvSpPr>
            <p:spPr>
              <a:xfrm>
                <a:off x="9631537" y="5731107"/>
                <a:ext cx="1652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</a:t>
                </a:r>
              </a:p>
              <a:p>
                <a:pPr algn="ctr"/>
                <a:r>
                  <a:rPr lang="en-US" sz="1600" dirty="0"/>
                  <a:t>Web Server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EA2A74-29F1-4C62-980C-CE1F2D2F9260}"/>
                </a:ext>
              </a:extLst>
            </p:cNvPr>
            <p:cNvSpPr txBox="1"/>
            <p:nvPr/>
          </p:nvSpPr>
          <p:spPr>
            <a:xfrm>
              <a:off x="7523473" y="2571961"/>
              <a:ext cx="12029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Data </a:t>
              </a:r>
              <a:r>
                <a:rPr lang="en-US" sz="1600" dirty="0" err="1"/>
                <a:t>Mgmt</a:t>
              </a:r>
              <a:endParaRPr lang="en-US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18C7B2-CB24-4AD3-BDC2-5F749946D230}"/>
                </a:ext>
              </a:extLst>
            </p:cNvPr>
            <p:cNvSpPr txBox="1"/>
            <p:nvPr/>
          </p:nvSpPr>
          <p:spPr>
            <a:xfrm>
              <a:off x="9992831" y="2571961"/>
              <a:ext cx="12029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Developer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CA9C40-7A36-40F6-B6BF-B0B26D4148A1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8124944" y="2910515"/>
              <a:ext cx="747342" cy="373456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6D90C8-41BF-4AE8-8824-EE65A35AB2B5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 flipH="1">
              <a:off x="9697097" y="2910515"/>
              <a:ext cx="897205" cy="373456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5CF7B55-DE07-4421-99FF-90EA407DF4DD}"/>
                </a:ext>
              </a:extLst>
            </p:cNvPr>
            <p:cNvCxnSpPr>
              <a:cxnSpLocks/>
              <a:stCxn id="3082" idx="1"/>
            </p:cNvCxnSpPr>
            <p:nvPr/>
          </p:nvCxnSpPr>
          <p:spPr>
            <a:xfrm flipH="1">
              <a:off x="8872286" y="5127221"/>
              <a:ext cx="1066967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95B1F4-C4E9-4079-874D-060FE57209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88952" y="4260906"/>
              <a:ext cx="550301" cy="459629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2360DDE-C7DF-4594-B195-C989B8C6D3E7}"/>
                </a:ext>
              </a:extLst>
            </p:cNvPr>
            <p:cNvGrpSpPr/>
            <p:nvPr/>
          </p:nvGrpSpPr>
          <p:grpSpPr>
            <a:xfrm>
              <a:off x="8848991" y="3156998"/>
              <a:ext cx="848106" cy="1103908"/>
              <a:chOff x="8848991" y="3156998"/>
              <a:chExt cx="848106" cy="1103908"/>
            </a:xfrm>
          </p:grpSpPr>
          <p:pic>
            <p:nvPicPr>
              <p:cNvPr id="3076" name="Picture 4" descr="Json file - Free interface icons">
                <a:extLst>
                  <a:ext uri="{FF2B5EF4-FFF2-40B4-BE49-F238E27FC236}">
                    <a16:creationId xmlns:a16="http://schemas.microsoft.com/office/drawing/2014/main" id="{74E89EDE-A921-49EF-9DB1-23CECDB86C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2286" y="3156998"/>
                <a:ext cx="824811" cy="824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BAE3E8D-4F53-47D6-86C3-9F7D327C37AE}"/>
                  </a:ext>
                </a:extLst>
              </p:cNvPr>
              <p:cNvSpPr txBox="1"/>
              <p:nvPr/>
            </p:nvSpPr>
            <p:spPr>
              <a:xfrm>
                <a:off x="8848991" y="3953129"/>
                <a:ext cx="8481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SCHEMA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90992-6633-4305-881F-94514BD6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6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1611273"/>
            <a:ext cx="6368248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 Model for Using JSON Schemas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Once versioned JSON Schema are in a repository, they can be used by applications.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Micro-services (language/platform neutral).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Messaging systems (Kafka et al).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Bulk data transfers.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Only use </a:t>
            </a:r>
            <a:r>
              <a:rPr lang="en-US" sz="1900" dirty="0" err="1"/>
              <a:t>denomalized</a:t>
            </a:r>
            <a:r>
              <a:rPr lang="en-US" sz="1900" dirty="0"/>
              <a:t> schema (one file – no external refs).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Applications load schemas into memory on startup.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Validation is done at run-time: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Receiving POST requests from REST services.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Receiving messages (Kafka) or data (</a:t>
            </a:r>
            <a:r>
              <a:rPr lang="en-US" sz="1900" dirty="0" err="1"/>
              <a:t>sFTP</a:t>
            </a:r>
            <a:r>
              <a:rPr lang="en-US" sz="1900" dirty="0"/>
              <a:t> </a:t>
            </a:r>
            <a:r>
              <a:rPr lang="en-US" sz="1900" dirty="0" err="1"/>
              <a:t>etc</a:t>
            </a:r>
            <a:r>
              <a:rPr lang="en-US" sz="1900" dirty="0"/>
              <a:t>).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REST API versioning associated with schema version.</a:t>
            </a:r>
          </a:p>
          <a:p>
            <a:pPr lvl="1">
              <a:spcAft>
                <a:spcPts val="600"/>
              </a:spcAft>
            </a:pPr>
            <a:r>
              <a:rPr lang="en-US" sz="1900" dirty="0"/>
              <a:t>Ex: API v5 uses Product schema v6.1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173E501-38C5-45FA-806F-8687E403971C}"/>
              </a:ext>
            </a:extLst>
          </p:cNvPr>
          <p:cNvGrpSpPr/>
          <p:nvPr/>
        </p:nvGrpSpPr>
        <p:grpSpPr>
          <a:xfrm>
            <a:off x="7364586" y="1680087"/>
            <a:ext cx="4227445" cy="4671930"/>
            <a:chOff x="7364586" y="1680087"/>
            <a:chExt cx="4227445" cy="4671930"/>
          </a:xfrm>
        </p:grpSpPr>
        <p:pic>
          <p:nvPicPr>
            <p:cNvPr id="3076" name="Picture 4" descr="Json file - Free interface icons">
              <a:extLst>
                <a:ext uri="{FF2B5EF4-FFF2-40B4-BE49-F238E27FC236}">
                  <a16:creationId xmlns:a16="http://schemas.microsoft.com/office/drawing/2014/main" id="{74E89EDE-A921-49EF-9DB1-23CECDB86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489" y="1686606"/>
              <a:ext cx="709557" cy="709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A09F0F-BC01-4E33-B735-3343B9D85F59}"/>
                </a:ext>
              </a:extLst>
            </p:cNvPr>
            <p:cNvGrpSpPr/>
            <p:nvPr/>
          </p:nvGrpSpPr>
          <p:grpSpPr>
            <a:xfrm>
              <a:off x="7364586" y="4659292"/>
              <a:ext cx="1500551" cy="1496552"/>
              <a:chOff x="8778941" y="4608577"/>
              <a:chExt cx="1652778" cy="1848139"/>
            </a:xfrm>
          </p:grpSpPr>
          <p:pic>
            <p:nvPicPr>
              <p:cNvPr id="3074" name="Picture 2" descr="Database Data Storage Information - Free vector graphic on Pixabay">
                <a:extLst>
                  <a:ext uri="{FF2B5EF4-FFF2-40B4-BE49-F238E27FC236}">
                    <a16:creationId xmlns:a16="http://schemas.microsoft.com/office/drawing/2014/main" id="{F9DA5951-36F4-43A7-AF77-4C6F02BD4A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0030" y="4608577"/>
                <a:ext cx="1079104" cy="1255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B2EB7F-AD0B-4F5F-A4B3-6ACEA7FB4C54}"/>
                  </a:ext>
                </a:extLst>
              </p:cNvPr>
              <p:cNvSpPr txBox="1"/>
              <p:nvPr/>
            </p:nvSpPr>
            <p:spPr>
              <a:xfrm>
                <a:off x="8778941" y="5871941"/>
                <a:ext cx="1652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 Repository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D41325-4AAE-4610-A035-502E0155A4C3}"/>
                </a:ext>
              </a:extLst>
            </p:cNvPr>
            <p:cNvGrpSpPr/>
            <p:nvPr/>
          </p:nvGrpSpPr>
          <p:grpSpPr>
            <a:xfrm>
              <a:off x="9939253" y="4531203"/>
              <a:ext cx="1652778" cy="1820814"/>
              <a:chOff x="9631537" y="4495068"/>
              <a:chExt cx="1652778" cy="1820814"/>
            </a:xfrm>
          </p:grpSpPr>
          <p:pic>
            <p:nvPicPr>
              <p:cNvPr id="3082" name="Picture 10" descr="Web server vector icon | Free SVG">
                <a:extLst>
                  <a:ext uri="{FF2B5EF4-FFF2-40B4-BE49-F238E27FC236}">
                    <a16:creationId xmlns:a16="http://schemas.microsoft.com/office/drawing/2014/main" id="{C27205D4-C0E4-408C-B663-DD056606D0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9253" y="4495068"/>
                <a:ext cx="1264306" cy="1264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77074C-68AF-4D4E-BA7A-DE2CC6EA42C5}"/>
                  </a:ext>
                </a:extLst>
              </p:cNvPr>
              <p:cNvSpPr txBox="1"/>
              <p:nvPr/>
            </p:nvSpPr>
            <p:spPr>
              <a:xfrm>
                <a:off x="9631537" y="5731107"/>
                <a:ext cx="1652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</a:t>
                </a:r>
              </a:p>
              <a:p>
                <a:pPr algn="ctr"/>
                <a:r>
                  <a:rPr lang="en-US" sz="1600" dirty="0"/>
                  <a:t>Web Server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CA9C40-7A36-40F6-B6BF-B0B26D4148A1}"/>
                </a:ext>
              </a:extLst>
            </p:cNvPr>
            <p:cNvCxnSpPr>
              <a:cxnSpLocks/>
            </p:cNvCxnSpPr>
            <p:nvPr/>
          </p:nvCxnSpPr>
          <p:spPr>
            <a:xfrm>
              <a:off x="8872286" y="2155447"/>
              <a:ext cx="223340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6D90C8-41BF-4AE8-8824-EE65A35AB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76619" y="2588997"/>
              <a:ext cx="0" cy="1942206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5CF7B55-DE07-4421-99FF-90EA407DF4DD}"/>
                </a:ext>
              </a:extLst>
            </p:cNvPr>
            <p:cNvCxnSpPr>
              <a:cxnSpLocks/>
              <a:stCxn id="3082" idx="1"/>
            </p:cNvCxnSpPr>
            <p:nvPr/>
          </p:nvCxnSpPr>
          <p:spPr>
            <a:xfrm flipH="1">
              <a:off x="8799106" y="5163356"/>
              <a:ext cx="144786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85D406-7945-48E8-A3A4-01A865A5215E}"/>
                </a:ext>
              </a:extLst>
            </p:cNvPr>
            <p:cNvSpPr/>
            <p:nvPr/>
          </p:nvSpPr>
          <p:spPr>
            <a:xfrm>
              <a:off x="7539285" y="1680087"/>
              <a:ext cx="1259821" cy="7225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Client / Publisher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B791893-337C-4034-9A73-F1EF62BF1791}"/>
                </a:ext>
              </a:extLst>
            </p:cNvPr>
            <p:cNvSpPr/>
            <p:nvPr/>
          </p:nvSpPr>
          <p:spPr>
            <a:xfrm>
              <a:off x="10215429" y="1685893"/>
              <a:ext cx="1259821" cy="7225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/ Receiver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64131BE-93F7-4351-9C04-31AA2A4E53A2}"/>
                </a:ext>
              </a:extLst>
            </p:cNvPr>
            <p:cNvCxnSpPr>
              <a:cxnSpLocks/>
            </p:cNvCxnSpPr>
            <p:nvPr/>
          </p:nvCxnSpPr>
          <p:spPr>
            <a:xfrm>
              <a:off x="9862046" y="2155447"/>
              <a:ext cx="28365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E3AC8E2-CFE4-42B2-BDE1-A00E86FCCB1E}"/>
                </a:ext>
              </a:extLst>
            </p:cNvPr>
            <p:cNvGrpSpPr/>
            <p:nvPr/>
          </p:nvGrpSpPr>
          <p:grpSpPr>
            <a:xfrm>
              <a:off x="10127677" y="2848599"/>
              <a:ext cx="899567" cy="942040"/>
              <a:chOff x="10341588" y="3098046"/>
              <a:chExt cx="848106" cy="940160"/>
            </a:xfrm>
          </p:grpSpPr>
          <p:pic>
            <p:nvPicPr>
              <p:cNvPr id="35" name="Picture 4" descr="Json file - Free interface icons">
                <a:extLst>
                  <a:ext uri="{FF2B5EF4-FFF2-40B4-BE49-F238E27FC236}">
                    <a16:creationId xmlns:a16="http://schemas.microsoft.com/office/drawing/2014/main" id="{FFB0F38E-DCC1-4495-B618-0D554D0D43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4688" y="3098046"/>
                <a:ext cx="661907" cy="661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54C568F-9E42-4636-BC72-9B61078A83B2}"/>
                  </a:ext>
                </a:extLst>
              </p:cNvPr>
              <p:cNvSpPr txBox="1"/>
              <p:nvPr/>
            </p:nvSpPr>
            <p:spPr>
              <a:xfrm>
                <a:off x="10341588" y="3730429"/>
                <a:ext cx="8481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SCHEMA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58FFA8-81A0-4409-891A-36C578DE6250}"/>
                </a:ext>
              </a:extLst>
            </p:cNvPr>
            <p:cNvSpPr txBox="1"/>
            <p:nvPr/>
          </p:nvSpPr>
          <p:spPr>
            <a:xfrm>
              <a:off x="10078302" y="3837894"/>
              <a:ext cx="899568" cy="59211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(load on startup)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E6A4139-92D4-4738-891C-B1D7419AB2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0032" y="2538138"/>
              <a:ext cx="777019" cy="778272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B5E3891-4F6D-443D-B985-0B72D72E5B3A}"/>
                </a:ext>
              </a:extLst>
            </p:cNvPr>
            <p:cNvSpPr txBox="1"/>
            <p:nvPr/>
          </p:nvSpPr>
          <p:spPr>
            <a:xfrm>
              <a:off x="9602019" y="2491250"/>
              <a:ext cx="102481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validates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B43F6-9A0F-41BC-9D3A-B37F5F8A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40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474FD0-9952-44FE-B01D-B70E6612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pic>
        <p:nvPicPr>
          <p:cNvPr id="6" name="Picture 2" descr="Confused lady image | Free SVG">
            <a:extLst>
              <a:ext uri="{FF2B5EF4-FFF2-40B4-BE49-F238E27FC236}">
                <a16:creationId xmlns:a16="http://schemas.microsoft.com/office/drawing/2014/main" id="{90ED848B-F64E-45EF-934C-AAFDE959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84" y="4365144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7BF7B0-B716-499F-A696-3AA0F320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65142"/>
            <a:ext cx="1623771" cy="1790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85608C-4D38-449B-8D9B-805FA106C274}"/>
              </a:ext>
            </a:extLst>
          </p:cNvPr>
          <p:cNvSpPr txBox="1"/>
          <p:nvPr/>
        </p:nvSpPr>
        <p:spPr>
          <a:xfrm>
            <a:off x="785896" y="1786239"/>
            <a:ext cx="106202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Questions and Discussion on Audience Schema Management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Tools Used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Application Integration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Conversions from other formats (Avro,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9455E6-D5EF-407C-B0A2-2DEBCDD9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7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A793E-36F0-4C12-9D91-FC5848204EDE}"/>
              </a:ext>
            </a:extLst>
          </p:cNvPr>
          <p:cNvSpPr txBox="1"/>
          <p:nvPr/>
        </p:nvSpPr>
        <p:spPr>
          <a:xfrm>
            <a:off x="7068311" y="1657745"/>
            <a:ext cx="4542496" cy="511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Subayai Inc created in 2006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Multiple Fortune 500 clients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Founder: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Started in software at age 12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Helped grow Ferguson Enterprises from $600m to $12B in less than ten years.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Implemented first electronic trade with Kohler </a:t>
            </a:r>
            <a:r>
              <a:rPr lang="en-US" b="1" dirty="0"/>
              <a:t>(yes – the toilet company… among other things)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0006EEF-8335-4790-A2FE-94A2C53F1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3" y="1767838"/>
            <a:ext cx="4466296" cy="1069063"/>
          </a:xfrm>
          <a:prstGeom prst="rect">
            <a:avLst/>
          </a:prstGeom>
        </p:spPr>
      </p:pic>
      <p:pic>
        <p:nvPicPr>
          <p:cNvPr id="1026" name="Picture 2" descr="Darrell Teague - Speaker Profile @ Sessionize.com">
            <a:extLst>
              <a:ext uri="{FF2B5EF4-FFF2-40B4-BE49-F238E27FC236}">
                <a16:creationId xmlns:a16="http://schemas.microsoft.com/office/drawing/2014/main" id="{1E75B943-9CE9-4429-B66A-26FA8593C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" y="335760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067573-0859-41C4-B349-8A5B465BBDB2}"/>
              </a:ext>
            </a:extLst>
          </p:cNvPr>
          <p:cNvSpPr txBox="1"/>
          <p:nvPr/>
        </p:nvSpPr>
        <p:spPr>
          <a:xfrm>
            <a:off x="2702174" y="3332209"/>
            <a:ext cx="3049401" cy="174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Presenter: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Darrell Teague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President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darrell.teague@subayai.com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39D82-0938-49B3-A1F8-CC35500B190D}"/>
              </a:ext>
            </a:extLst>
          </p:cNvPr>
          <p:cNvSpPr txBox="1"/>
          <p:nvPr/>
        </p:nvSpPr>
        <p:spPr>
          <a:xfrm>
            <a:off x="727710" y="5668667"/>
            <a:ext cx="5919978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Presentation and materials copyright Subayai Inc, 2022 All Rights Reserved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No unauthorized redistribution or derivative works permitted.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1E338A-EEBE-4AD0-8002-65CB6CF3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1611273"/>
            <a:ext cx="6368248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 Model for Versioning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Documents are the top-level JSON Schema.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Documents are made up of any number of Components and individual Elements.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Components may contain other Components.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Components and Documents </a:t>
            </a:r>
            <a:r>
              <a:rPr lang="en-US" sz="2000" b="1" dirty="0"/>
              <a:t>must</a:t>
            </a:r>
            <a:r>
              <a:rPr lang="en-US" sz="2000" dirty="0"/>
              <a:t> be </a:t>
            </a:r>
            <a:r>
              <a:rPr lang="en-US" sz="2000" dirty="0">
                <a:solidFill>
                  <a:schemeClr val="accent1"/>
                </a:solidFill>
              </a:rPr>
              <a:t>versioned</a:t>
            </a:r>
            <a:r>
              <a:rPr lang="en-US" sz="2000" dirty="0"/>
              <a:t>.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Once published, versioned Schemas are </a:t>
            </a:r>
            <a:r>
              <a:rPr lang="en-US" sz="2000" dirty="0">
                <a:solidFill>
                  <a:schemeClr val="accent1"/>
                </a:solidFill>
              </a:rPr>
              <a:t>immutable</a:t>
            </a:r>
            <a:r>
              <a:rPr lang="en-US" sz="2000" dirty="0"/>
              <a:t>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If a Component or Document has a required child (Element or Component) added, removed or renamed – that part version </a:t>
            </a:r>
            <a:r>
              <a:rPr lang="en-US" sz="1900" b="1" dirty="0"/>
              <a:t>must</a:t>
            </a:r>
            <a:r>
              <a:rPr lang="en-US" sz="1900" dirty="0"/>
              <a:t> be incremented. </a:t>
            </a:r>
            <a:r>
              <a:rPr lang="en-US" sz="1900" dirty="0">
                <a:solidFill>
                  <a:schemeClr val="accent1"/>
                </a:solidFill>
              </a:rPr>
              <a:t>This may cascade</a:t>
            </a:r>
            <a:r>
              <a:rPr lang="en-US" sz="1900" dirty="0"/>
              <a:t>:</a:t>
            </a:r>
          </a:p>
          <a:p>
            <a:pPr lvl="1">
              <a:spcAft>
                <a:spcPts val="600"/>
              </a:spcAft>
            </a:pPr>
            <a:r>
              <a:rPr lang="en-US" sz="1900" dirty="0"/>
              <a:t>While the original Document version is unaffected, to use a new Component version the </a:t>
            </a:r>
            <a:r>
              <a:rPr lang="en-US" sz="1900" b="1" dirty="0"/>
              <a:t>Document version must also be incremented</a:t>
            </a:r>
            <a:r>
              <a:rPr lang="en-US" sz="19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29C092-AC46-43FA-8F3A-C28FE2209C81}"/>
              </a:ext>
            </a:extLst>
          </p:cNvPr>
          <p:cNvGrpSpPr/>
          <p:nvPr/>
        </p:nvGrpSpPr>
        <p:grpSpPr>
          <a:xfrm>
            <a:off x="7523473" y="1657510"/>
            <a:ext cx="3672300" cy="4978386"/>
            <a:chOff x="7523473" y="1657510"/>
            <a:chExt cx="3672300" cy="4978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1E9CE1B-05D2-45EE-A4B7-B58F7414D727}"/>
                </a:ext>
              </a:extLst>
            </p:cNvPr>
            <p:cNvGrpSpPr/>
            <p:nvPr/>
          </p:nvGrpSpPr>
          <p:grpSpPr>
            <a:xfrm>
              <a:off x="7678844" y="4776356"/>
              <a:ext cx="1294079" cy="1843772"/>
              <a:chOff x="9159230" y="4881055"/>
              <a:chExt cx="1294079" cy="1843772"/>
            </a:xfrm>
          </p:grpSpPr>
          <p:pic>
            <p:nvPicPr>
              <p:cNvPr id="46" name="Picture 2" descr="Database Data Storage Information - Free vector graphic on Pixabay">
                <a:extLst>
                  <a:ext uri="{FF2B5EF4-FFF2-40B4-BE49-F238E27FC236}">
                    <a16:creationId xmlns:a16="http://schemas.microsoft.com/office/drawing/2014/main" id="{858DDCC6-5EF2-4139-9BD7-75235CDF6D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44226" y="4881055"/>
                <a:ext cx="844908" cy="983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60833DC-B3EB-42B1-B7B0-4414A8F1D347}"/>
                  </a:ext>
                </a:extLst>
              </p:cNvPr>
              <p:cNvSpPr txBox="1"/>
              <p:nvPr/>
            </p:nvSpPr>
            <p:spPr>
              <a:xfrm>
                <a:off x="9159230" y="5893830"/>
                <a:ext cx="129407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 Repository</a:t>
                </a:r>
              </a:p>
            </p:txBody>
          </p:sp>
        </p:grpSp>
        <p:pic>
          <p:nvPicPr>
            <p:cNvPr id="27" name="Picture 6" descr="User icon picture | Free SVG">
              <a:extLst>
                <a:ext uri="{FF2B5EF4-FFF2-40B4-BE49-F238E27FC236}">
                  <a16:creationId xmlns:a16="http://schemas.microsoft.com/office/drawing/2014/main" id="{897A6EC7-4DCC-4B3D-84BA-605C629B1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6209" y="1657510"/>
              <a:ext cx="870395" cy="870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User icon | Free SVG">
              <a:extLst>
                <a:ext uri="{FF2B5EF4-FFF2-40B4-BE49-F238E27FC236}">
                  <a16:creationId xmlns:a16="http://schemas.microsoft.com/office/drawing/2014/main" id="{E3DA5C5D-CC2D-4905-89E9-3BE5C0120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603" y="1675410"/>
              <a:ext cx="888683" cy="88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75BCADA-AC7F-4D44-BFC4-A6E46EE3EB23}"/>
                </a:ext>
              </a:extLst>
            </p:cNvPr>
            <p:cNvGrpSpPr/>
            <p:nvPr/>
          </p:nvGrpSpPr>
          <p:grpSpPr>
            <a:xfrm>
              <a:off x="9642220" y="4771506"/>
              <a:ext cx="1284901" cy="1864390"/>
              <a:chOff x="9642220" y="4771506"/>
              <a:chExt cx="1284901" cy="1864390"/>
            </a:xfrm>
          </p:grpSpPr>
          <p:pic>
            <p:nvPicPr>
              <p:cNvPr id="44" name="Picture 10" descr="Web server vector icon | Free SVG">
                <a:extLst>
                  <a:ext uri="{FF2B5EF4-FFF2-40B4-BE49-F238E27FC236}">
                    <a16:creationId xmlns:a16="http://schemas.microsoft.com/office/drawing/2014/main" id="{2BD97F65-2E0C-4A10-9259-15CF605308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9253" y="4771506"/>
                <a:ext cx="987868" cy="987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B49FA0-A1E3-4030-910D-958827811DC4}"/>
                  </a:ext>
                </a:extLst>
              </p:cNvPr>
              <p:cNvSpPr txBox="1"/>
              <p:nvPr/>
            </p:nvSpPr>
            <p:spPr>
              <a:xfrm>
                <a:off x="9642220" y="5804899"/>
                <a:ext cx="126744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</a:t>
                </a:r>
              </a:p>
              <a:p>
                <a:pPr algn="ctr"/>
                <a:r>
                  <a:rPr lang="en-US" sz="1600" dirty="0"/>
                  <a:t>Web Server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9404D9-3F33-405D-AB0A-9FD5D25A6C80}"/>
                </a:ext>
              </a:extLst>
            </p:cNvPr>
            <p:cNvSpPr txBox="1"/>
            <p:nvPr/>
          </p:nvSpPr>
          <p:spPr>
            <a:xfrm>
              <a:off x="7523473" y="2571961"/>
              <a:ext cx="12029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Data </a:t>
              </a:r>
              <a:r>
                <a:rPr lang="en-US" sz="1600" dirty="0" err="1"/>
                <a:t>Mgmt</a:t>
              </a:r>
              <a:endParaRPr lang="en-US" sz="16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6DD351-FA9F-45FC-9C10-3FB165229F76}"/>
                </a:ext>
              </a:extLst>
            </p:cNvPr>
            <p:cNvSpPr txBox="1"/>
            <p:nvPr/>
          </p:nvSpPr>
          <p:spPr>
            <a:xfrm>
              <a:off x="9992831" y="2571961"/>
              <a:ext cx="12029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Developer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073F3A5-53B1-4771-807A-132FBAF20B75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8124944" y="2910515"/>
              <a:ext cx="747342" cy="373456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CD6777-A2CD-4544-9DD7-91936BA89B11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9697097" y="2910515"/>
              <a:ext cx="897205" cy="373456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6DBDC75-4C3A-46C5-B506-3B6C9F9734AA}"/>
                </a:ext>
              </a:extLst>
            </p:cNvPr>
            <p:cNvCxnSpPr>
              <a:cxnSpLocks/>
              <a:stCxn id="44" idx="1"/>
              <a:endCxn id="46" idx="3"/>
            </p:cNvCxnSpPr>
            <p:nvPr/>
          </p:nvCxnSpPr>
          <p:spPr>
            <a:xfrm flipH="1">
              <a:off x="8708748" y="5265440"/>
              <a:ext cx="1230505" cy="2425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81F65A0-01E3-4966-A59F-9E7CE00415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88952" y="4260906"/>
              <a:ext cx="550301" cy="459629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A617239-C35F-4085-9D9A-A7B2E353D41E}"/>
                </a:ext>
              </a:extLst>
            </p:cNvPr>
            <p:cNvGrpSpPr/>
            <p:nvPr/>
          </p:nvGrpSpPr>
          <p:grpSpPr>
            <a:xfrm>
              <a:off x="8848991" y="3156998"/>
              <a:ext cx="848106" cy="1103908"/>
              <a:chOff x="8848991" y="3156998"/>
              <a:chExt cx="848106" cy="1103908"/>
            </a:xfrm>
          </p:grpSpPr>
          <p:pic>
            <p:nvPicPr>
              <p:cNvPr id="42" name="Picture 4" descr="Json file - Free interface icons">
                <a:extLst>
                  <a:ext uri="{FF2B5EF4-FFF2-40B4-BE49-F238E27FC236}">
                    <a16:creationId xmlns:a16="http://schemas.microsoft.com/office/drawing/2014/main" id="{DF39C68B-E568-4D01-8932-784663170F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2286" y="3156998"/>
                <a:ext cx="824811" cy="824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AB1B38-FEB9-469C-889B-9C0512341DB4}"/>
                  </a:ext>
                </a:extLst>
              </p:cNvPr>
              <p:cNvSpPr txBox="1"/>
              <p:nvPr/>
            </p:nvSpPr>
            <p:spPr>
              <a:xfrm>
                <a:off x="8848991" y="3953129"/>
                <a:ext cx="8481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SCHEMA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6C0F2CC-285A-4445-AE81-95485CA9012A}"/>
              </a:ext>
            </a:extLst>
          </p:cNvPr>
          <p:cNvGrpSpPr/>
          <p:nvPr/>
        </p:nvGrpSpPr>
        <p:grpSpPr>
          <a:xfrm>
            <a:off x="8224859" y="3057346"/>
            <a:ext cx="1496127" cy="1649392"/>
            <a:chOff x="7306056" y="1737360"/>
            <a:chExt cx="4304752" cy="474573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2E3DB9C-7DA5-459E-8D0A-4D4C36961A19}"/>
                </a:ext>
              </a:extLst>
            </p:cNvPr>
            <p:cNvSpPr/>
            <p:nvPr/>
          </p:nvSpPr>
          <p:spPr>
            <a:xfrm>
              <a:off x="7306056" y="1737360"/>
              <a:ext cx="4304752" cy="474573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700" b="1" dirty="0"/>
                <a:t>Document</a:t>
              </a:r>
            </a:p>
            <a:p>
              <a:pPr algn="ctr"/>
              <a:r>
                <a:rPr lang="en-US" sz="600" dirty="0"/>
                <a:t>(v1.2)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84C62FF-D0B2-4CFD-98AA-CDC9B59AB80D}"/>
                </a:ext>
              </a:extLst>
            </p:cNvPr>
            <p:cNvSpPr/>
            <p:nvPr/>
          </p:nvSpPr>
          <p:spPr>
            <a:xfrm>
              <a:off x="7616952" y="2532888"/>
              <a:ext cx="3721608" cy="16450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700" b="1" dirty="0"/>
                <a:t>Composite A</a:t>
              </a:r>
            </a:p>
            <a:p>
              <a:pPr algn="ctr"/>
              <a:r>
                <a:rPr lang="en-US" sz="600" dirty="0"/>
                <a:t>(v1.1)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78191BB-AB0C-4C4C-920E-C8CF82FDEAAC}"/>
                </a:ext>
              </a:extLst>
            </p:cNvPr>
            <p:cNvSpPr/>
            <p:nvPr/>
          </p:nvSpPr>
          <p:spPr>
            <a:xfrm>
              <a:off x="7597628" y="4313230"/>
              <a:ext cx="3721608" cy="20052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700" b="1" dirty="0"/>
                <a:t>Composite B</a:t>
              </a:r>
            </a:p>
            <a:p>
              <a:pPr algn="ctr"/>
              <a:r>
                <a:rPr lang="en-US" sz="600" dirty="0"/>
                <a:t>(v2.9)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7C19883-ED84-4093-9904-C2D42F1B074B}"/>
                </a:ext>
              </a:extLst>
            </p:cNvPr>
            <p:cNvSpPr/>
            <p:nvPr/>
          </p:nvSpPr>
          <p:spPr>
            <a:xfrm>
              <a:off x="7702784" y="3232404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2533F11-65DB-44D1-98C9-3E74162EFAF4}"/>
                </a:ext>
              </a:extLst>
            </p:cNvPr>
            <p:cNvSpPr/>
            <p:nvPr/>
          </p:nvSpPr>
          <p:spPr>
            <a:xfrm>
              <a:off x="7702784" y="3681377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E03434C-C7F4-4C58-8F49-95375EA28CB0}"/>
                </a:ext>
              </a:extLst>
            </p:cNvPr>
            <p:cNvSpPr/>
            <p:nvPr/>
          </p:nvSpPr>
          <p:spPr>
            <a:xfrm>
              <a:off x="7702784" y="4973419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5019F33-C8D3-4827-87AA-3199069B781C}"/>
                </a:ext>
              </a:extLst>
            </p:cNvPr>
            <p:cNvSpPr/>
            <p:nvPr/>
          </p:nvSpPr>
          <p:spPr>
            <a:xfrm>
              <a:off x="7702784" y="5411519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4466345-17EF-45E1-BFE3-C07FD9E05B3A}"/>
                </a:ext>
              </a:extLst>
            </p:cNvPr>
            <p:cNvSpPr/>
            <p:nvPr/>
          </p:nvSpPr>
          <p:spPr>
            <a:xfrm>
              <a:off x="7722108" y="5844136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3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464C7-7D2C-4A71-AE65-01CEE17F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6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1611273"/>
            <a:ext cx="6368248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 Model for Versioning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REST API Version mapped 1-to-1 to Document Version.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API payload (GET or POST) is part of the </a:t>
            </a:r>
            <a:r>
              <a:rPr lang="en-US" sz="2000" dirty="0">
                <a:solidFill>
                  <a:schemeClr val="accent1"/>
                </a:solidFill>
              </a:rPr>
              <a:t>contract</a:t>
            </a:r>
            <a:r>
              <a:rPr lang="en-US" sz="2000" dirty="0"/>
              <a:t>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Removing, adding or changing any Component or Element of the Document is a </a:t>
            </a:r>
            <a:r>
              <a:rPr lang="en-US" sz="1900" i="1" dirty="0">
                <a:solidFill>
                  <a:schemeClr val="accent1"/>
                </a:solidFill>
              </a:rPr>
              <a:t>breaking change</a:t>
            </a:r>
            <a:r>
              <a:rPr lang="en-US" sz="1900" dirty="0"/>
              <a:t>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Since the Document is the Payload … the version of the Document is linked to the REST API version.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This is directly expressed in API documentation.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REST APIs usually include the version in the URL Path.</a:t>
            </a:r>
          </a:p>
          <a:p>
            <a:pPr lvl="1">
              <a:spcAft>
                <a:spcPts val="600"/>
              </a:spcAft>
            </a:pPr>
            <a:r>
              <a:rPr lang="en-US" sz="1900" dirty="0"/>
              <a:t>Ex: </a:t>
            </a:r>
            <a:r>
              <a:rPr lang="en-US" sz="1900" b="1" dirty="0">
                <a:latin typeface="Consolas" panose="020B0609020204030204" pitchFamily="49" charset="0"/>
              </a:rPr>
              <a:t>GET /customer/v1</a:t>
            </a:r>
          </a:p>
          <a:p>
            <a:pPr lvl="1">
              <a:spcAft>
                <a:spcPts val="600"/>
              </a:spcAft>
            </a:pPr>
            <a:r>
              <a:rPr lang="en-US" sz="1900" i="1" dirty="0"/>
              <a:t>where</a:t>
            </a:r>
            <a:r>
              <a:rPr lang="en-US" sz="1900" dirty="0"/>
              <a:t>: “customer” is the top-level entity and “v1” is the version of the API, which corresponds to ‘some’ version of the Document schema… but need not be the same.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6C0F2CC-285A-4445-AE81-95485CA9012A}"/>
              </a:ext>
            </a:extLst>
          </p:cNvPr>
          <p:cNvGrpSpPr/>
          <p:nvPr/>
        </p:nvGrpSpPr>
        <p:grpSpPr>
          <a:xfrm>
            <a:off x="7834371" y="2802351"/>
            <a:ext cx="1496127" cy="1649392"/>
            <a:chOff x="7306056" y="1737360"/>
            <a:chExt cx="4304752" cy="474573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2E3DB9C-7DA5-459E-8D0A-4D4C36961A19}"/>
                </a:ext>
              </a:extLst>
            </p:cNvPr>
            <p:cNvSpPr/>
            <p:nvPr/>
          </p:nvSpPr>
          <p:spPr>
            <a:xfrm>
              <a:off x="7306056" y="1737360"/>
              <a:ext cx="4304752" cy="474573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700" b="1" dirty="0"/>
                <a:t>Document</a:t>
              </a:r>
            </a:p>
            <a:p>
              <a:pPr algn="ctr"/>
              <a:r>
                <a:rPr lang="en-US" sz="600" dirty="0"/>
                <a:t>(v1.2)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84C62FF-D0B2-4CFD-98AA-CDC9B59AB80D}"/>
                </a:ext>
              </a:extLst>
            </p:cNvPr>
            <p:cNvSpPr/>
            <p:nvPr/>
          </p:nvSpPr>
          <p:spPr>
            <a:xfrm>
              <a:off x="7616952" y="2532888"/>
              <a:ext cx="3721608" cy="16450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700" b="1" dirty="0"/>
                <a:t>Composite A</a:t>
              </a:r>
            </a:p>
            <a:p>
              <a:pPr algn="ctr"/>
              <a:r>
                <a:rPr lang="en-US" sz="600" dirty="0"/>
                <a:t>(v1.1)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78191BB-AB0C-4C4C-920E-C8CF82FDEAAC}"/>
                </a:ext>
              </a:extLst>
            </p:cNvPr>
            <p:cNvSpPr/>
            <p:nvPr/>
          </p:nvSpPr>
          <p:spPr>
            <a:xfrm>
              <a:off x="7597628" y="4313230"/>
              <a:ext cx="3721608" cy="20052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700" b="1" dirty="0"/>
                <a:t>Composite B</a:t>
              </a:r>
            </a:p>
            <a:p>
              <a:pPr algn="ctr"/>
              <a:r>
                <a:rPr lang="en-US" sz="600" dirty="0"/>
                <a:t>(v2.9)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7C19883-ED84-4093-9904-C2D42F1B074B}"/>
                </a:ext>
              </a:extLst>
            </p:cNvPr>
            <p:cNvSpPr/>
            <p:nvPr/>
          </p:nvSpPr>
          <p:spPr>
            <a:xfrm>
              <a:off x="7702784" y="3232404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2533F11-65DB-44D1-98C9-3E74162EFAF4}"/>
                </a:ext>
              </a:extLst>
            </p:cNvPr>
            <p:cNvSpPr/>
            <p:nvPr/>
          </p:nvSpPr>
          <p:spPr>
            <a:xfrm>
              <a:off x="7702784" y="3681377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E03434C-C7F4-4C58-8F49-95375EA28CB0}"/>
                </a:ext>
              </a:extLst>
            </p:cNvPr>
            <p:cNvSpPr/>
            <p:nvPr/>
          </p:nvSpPr>
          <p:spPr>
            <a:xfrm>
              <a:off x="7702784" y="4973419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5019F33-C8D3-4827-87AA-3199069B781C}"/>
                </a:ext>
              </a:extLst>
            </p:cNvPr>
            <p:cNvSpPr/>
            <p:nvPr/>
          </p:nvSpPr>
          <p:spPr>
            <a:xfrm>
              <a:off x="7702784" y="5411519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4466345-17EF-45E1-BFE3-C07FD9E05B3A}"/>
                </a:ext>
              </a:extLst>
            </p:cNvPr>
            <p:cNvSpPr/>
            <p:nvPr/>
          </p:nvSpPr>
          <p:spPr>
            <a:xfrm>
              <a:off x="7722108" y="5844136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38F05E-3FDB-4B4D-B3FF-F9AFC8ECE0A5}"/>
              </a:ext>
            </a:extLst>
          </p:cNvPr>
          <p:cNvGrpSpPr/>
          <p:nvPr/>
        </p:nvGrpSpPr>
        <p:grpSpPr>
          <a:xfrm>
            <a:off x="7364586" y="1680087"/>
            <a:ext cx="4227445" cy="4671930"/>
            <a:chOff x="7364586" y="1680087"/>
            <a:chExt cx="4227445" cy="4671930"/>
          </a:xfrm>
        </p:grpSpPr>
        <p:pic>
          <p:nvPicPr>
            <p:cNvPr id="35" name="Picture 4" descr="Json file - Free interface icons">
              <a:extLst>
                <a:ext uri="{FF2B5EF4-FFF2-40B4-BE49-F238E27FC236}">
                  <a16:creationId xmlns:a16="http://schemas.microsoft.com/office/drawing/2014/main" id="{2B71FA5D-7904-49BB-8202-B7F00A3C6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489" y="1686606"/>
              <a:ext cx="709557" cy="709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BE0AEB-32F0-446B-9714-0A27DE803622}"/>
                </a:ext>
              </a:extLst>
            </p:cNvPr>
            <p:cNvGrpSpPr/>
            <p:nvPr/>
          </p:nvGrpSpPr>
          <p:grpSpPr>
            <a:xfrm>
              <a:off x="7364586" y="4659292"/>
              <a:ext cx="1500551" cy="1496552"/>
              <a:chOff x="8778941" y="4608577"/>
              <a:chExt cx="1652778" cy="1848139"/>
            </a:xfrm>
          </p:grpSpPr>
          <p:pic>
            <p:nvPicPr>
              <p:cNvPr id="72" name="Picture 2" descr="Database Data Storage Information - Free vector graphic on Pixabay">
                <a:extLst>
                  <a:ext uri="{FF2B5EF4-FFF2-40B4-BE49-F238E27FC236}">
                    <a16:creationId xmlns:a16="http://schemas.microsoft.com/office/drawing/2014/main" id="{399E3F45-ADA8-445E-ABBA-54B521553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0030" y="4608577"/>
                <a:ext cx="1079104" cy="1255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79081E6-DFEA-462E-AC1B-0301C7DB96A6}"/>
                  </a:ext>
                </a:extLst>
              </p:cNvPr>
              <p:cNvSpPr txBox="1"/>
              <p:nvPr/>
            </p:nvSpPr>
            <p:spPr>
              <a:xfrm>
                <a:off x="8778941" y="5871941"/>
                <a:ext cx="1652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 Repository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04A51A-8615-489F-886B-09E492AD426B}"/>
                </a:ext>
              </a:extLst>
            </p:cNvPr>
            <p:cNvGrpSpPr/>
            <p:nvPr/>
          </p:nvGrpSpPr>
          <p:grpSpPr>
            <a:xfrm>
              <a:off x="9939253" y="4531203"/>
              <a:ext cx="1652778" cy="1820814"/>
              <a:chOff x="9631537" y="4495068"/>
              <a:chExt cx="1652778" cy="1820814"/>
            </a:xfrm>
          </p:grpSpPr>
          <p:pic>
            <p:nvPicPr>
              <p:cNvPr id="70" name="Picture 10" descr="Web server vector icon | Free SVG">
                <a:extLst>
                  <a:ext uri="{FF2B5EF4-FFF2-40B4-BE49-F238E27FC236}">
                    <a16:creationId xmlns:a16="http://schemas.microsoft.com/office/drawing/2014/main" id="{BD3920D8-CFC8-4CAD-B3C0-678E31881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9253" y="4495068"/>
                <a:ext cx="1264306" cy="1264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07C7E2A-B7AF-4D95-B9BB-7BEE2D5E1ACD}"/>
                  </a:ext>
                </a:extLst>
              </p:cNvPr>
              <p:cNvSpPr txBox="1"/>
              <p:nvPr/>
            </p:nvSpPr>
            <p:spPr>
              <a:xfrm>
                <a:off x="9631537" y="5731107"/>
                <a:ext cx="1652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</a:t>
                </a:r>
              </a:p>
              <a:p>
                <a:pPr algn="ctr"/>
                <a:r>
                  <a:rPr lang="en-US" sz="1600" dirty="0"/>
                  <a:t>Web Server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FE5A48-0E17-43A6-80A6-FB32FFB25A4B}"/>
                </a:ext>
              </a:extLst>
            </p:cNvPr>
            <p:cNvCxnSpPr>
              <a:cxnSpLocks/>
            </p:cNvCxnSpPr>
            <p:nvPr/>
          </p:nvCxnSpPr>
          <p:spPr>
            <a:xfrm>
              <a:off x="8872286" y="2155447"/>
              <a:ext cx="223340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C41FA84-E759-4547-8EFC-0C4CC8E77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76619" y="2588997"/>
              <a:ext cx="0" cy="1942206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F5531DD-B0F9-4462-9A2A-D61D9E4437FE}"/>
                </a:ext>
              </a:extLst>
            </p:cNvPr>
            <p:cNvCxnSpPr>
              <a:cxnSpLocks/>
              <a:stCxn id="70" idx="1"/>
            </p:cNvCxnSpPr>
            <p:nvPr/>
          </p:nvCxnSpPr>
          <p:spPr>
            <a:xfrm flipH="1">
              <a:off x="8799106" y="5163356"/>
              <a:ext cx="144786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02DFB59-B1FF-4640-8AA3-9E39E211076A}"/>
                </a:ext>
              </a:extLst>
            </p:cNvPr>
            <p:cNvSpPr/>
            <p:nvPr/>
          </p:nvSpPr>
          <p:spPr>
            <a:xfrm>
              <a:off x="7539285" y="1680087"/>
              <a:ext cx="1259821" cy="7225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Client / Publisher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7E39A63-3708-4492-8DA7-79FD81BE633E}"/>
                </a:ext>
              </a:extLst>
            </p:cNvPr>
            <p:cNvSpPr/>
            <p:nvPr/>
          </p:nvSpPr>
          <p:spPr>
            <a:xfrm>
              <a:off x="10215429" y="1685893"/>
              <a:ext cx="1259821" cy="7225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/ Receiver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63AB7CA-EFE7-4714-92B6-ACFC2730B925}"/>
                </a:ext>
              </a:extLst>
            </p:cNvPr>
            <p:cNvCxnSpPr>
              <a:cxnSpLocks/>
            </p:cNvCxnSpPr>
            <p:nvPr/>
          </p:nvCxnSpPr>
          <p:spPr>
            <a:xfrm>
              <a:off x="9862046" y="2155447"/>
              <a:ext cx="28365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1E7731C-6BF5-4E66-961D-1676CA18D796}"/>
                </a:ext>
              </a:extLst>
            </p:cNvPr>
            <p:cNvGrpSpPr/>
            <p:nvPr/>
          </p:nvGrpSpPr>
          <p:grpSpPr>
            <a:xfrm>
              <a:off x="10127677" y="2848599"/>
              <a:ext cx="899567" cy="942040"/>
              <a:chOff x="10341588" y="3098046"/>
              <a:chExt cx="848106" cy="940160"/>
            </a:xfrm>
          </p:grpSpPr>
          <p:pic>
            <p:nvPicPr>
              <p:cNvPr id="68" name="Picture 4" descr="Json file - Free interface icons">
                <a:extLst>
                  <a:ext uri="{FF2B5EF4-FFF2-40B4-BE49-F238E27FC236}">
                    <a16:creationId xmlns:a16="http://schemas.microsoft.com/office/drawing/2014/main" id="{161F6F2A-53FF-4553-9B40-47B0E5694C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4688" y="3098046"/>
                <a:ext cx="661907" cy="661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63D6EC2-7808-4298-B852-69E386D3584E}"/>
                  </a:ext>
                </a:extLst>
              </p:cNvPr>
              <p:cNvSpPr txBox="1"/>
              <p:nvPr/>
            </p:nvSpPr>
            <p:spPr>
              <a:xfrm>
                <a:off x="10341588" y="3730429"/>
                <a:ext cx="8481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SCHEMA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259FA77-FFFA-41CA-B277-BAACAE6709DE}"/>
                </a:ext>
              </a:extLst>
            </p:cNvPr>
            <p:cNvSpPr txBox="1"/>
            <p:nvPr/>
          </p:nvSpPr>
          <p:spPr>
            <a:xfrm>
              <a:off x="10078302" y="3837894"/>
              <a:ext cx="899568" cy="59211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(load on startup)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FFB56CF-68D5-4439-85F7-D46AEEC110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0032" y="2538138"/>
              <a:ext cx="777019" cy="778272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60536E1-5668-4EAF-971C-516F4ECA627A}"/>
                </a:ext>
              </a:extLst>
            </p:cNvPr>
            <p:cNvSpPr txBox="1"/>
            <p:nvPr/>
          </p:nvSpPr>
          <p:spPr>
            <a:xfrm>
              <a:off x="9602019" y="2491250"/>
              <a:ext cx="102481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validates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E07D-A49B-4961-A36C-7C1666B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02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474FD0-9952-44FE-B01D-B70E6612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pic>
        <p:nvPicPr>
          <p:cNvPr id="6" name="Picture 2" descr="Confused lady image | Free SVG">
            <a:extLst>
              <a:ext uri="{FF2B5EF4-FFF2-40B4-BE49-F238E27FC236}">
                <a16:creationId xmlns:a16="http://schemas.microsoft.com/office/drawing/2014/main" id="{90ED848B-F64E-45EF-934C-AAFDE959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84" y="4365144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7BF7B0-B716-499F-A696-3AA0F320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65142"/>
            <a:ext cx="1623771" cy="1790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85608C-4D38-449B-8D9B-805FA106C274}"/>
              </a:ext>
            </a:extLst>
          </p:cNvPr>
          <p:cNvSpPr txBox="1"/>
          <p:nvPr/>
        </p:nvSpPr>
        <p:spPr>
          <a:xfrm>
            <a:off x="785896" y="1786239"/>
            <a:ext cx="106202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Questions and Discussion on Schema and API Versioning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Strategies Used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Impact of using a single changing version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Minor / Major Version Naming Conventions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3E56A-FBF9-48FD-88DA-1CC06D77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4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9D41C1-B41D-4DDD-8203-19D7FB1178D6}"/>
              </a:ext>
            </a:extLst>
          </p:cNvPr>
          <p:cNvSpPr txBox="1"/>
          <p:nvPr/>
        </p:nvSpPr>
        <p:spPr>
          <a:xfrm>
            <a:off x="6565392" y="2290439"/>
            <a:ext cx="5045415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REST and Micro-Services have limits: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Many transactions require ordering.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Ex: Connect/Disconnect in Cable Service.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Receiver must be available on sending.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Round-robin availability breaks order.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One ‘event’, many possible recipients.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Each client/receiver interface is a project.</a:t>
            </a:r>
          </a:p>
        </p:txBody>
      </p:sp>
      <p:pic>
        <p:nvPicPr>
          <p:cNvPr id="8" name="Picture 7" descr="A picture containing text, indoor, office, computer&#10;&#10;Description automatically generated">
            <a:extLst>
              <a:ext uri="{FF2B5EF4-FFF2-40B4-BE49-F238E27FC236}">
                <a16:creationId xmlns:a16="http://schemas.microsoft.com/office/drawing/2014/main" id="{609AFC65-14E6-4696-BE57-1A1FA233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38" y="2737479"/>
            <a:ext cx="5592362" cy="26766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C5C8125-5C97-443E-A10D-D0FEBEFA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2D7EA5-0322-460C-9758-8A6A683BAACD}"/>
              </a:ext>
            </a:extLst>
          </p:cNvPr>
          <p:cNvSpPr txBox="1">
            <a:spLocks/>
          </p:cNvSpPr>
          <p:nvPr/>
        </p:nvSpPr>
        <p:spPr>
          <a:xfrm>
            <a:off x="1143000" y="1354393"/>
            <a:ext cx="10607040" cy="5892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Distributed computing, </a:t>
            </a:r>
            <a:r>
              <a:rPr lang="en-US" sz="2000" dirty="0" err="1"/>
              <a:t>kafka</a:t>
            </a:r>
            <a:r>
              <a:rPr lang="en-US" sz="2000" dirty="0"/>
              <a:t>, messaging and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E5789C-FC6E-4753-B1D3-D99F9DAC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90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9D41C1-B41D-4DDD-8203-19D7FB1178D6}"/>
              </a:ext>
            </a:extLst>
          </p:cNvPr>
          <p:cNvSpPr txBox="1"/>
          <p:nvPr/>
        </p:nvSpPr>
        <p:spPr>
          <a:xfrm>
            <a:off x="6702553" y="2473319"/>
            <a:ext cx="4908255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Kafka Basics: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Developed by LinkedIn originally (2010).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Moved to Apache Project (open source).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Made commercial by Confluent.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Highest performance in industry.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High-Availability built-in.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Guarantees unit-of-order (UOO).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5C8125-5C97-443E-A10D-D0FEBEFA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2D7EA5-0322-460C-9758-8A6A683BAACD}"/>
              </a:ext>
            </a:extLst>
          </p:cNvPr>
          <p:cNvSpPr txBox="1">
            <a:spLocks/>
          </p:cNvSpPr>
          <p:nvPr/>
        </p:nvSpPr>
        <p:spPr>
          <a:xfrm>
            <a:off x="1143000" y="1369297"/>
            <a:ext cx="10607040" cy="5892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Distributed computing, </a:t>
            </a:r>
            <a:r>
              <a:rPr lang="en-US" sz="2000" dirty="0" err="1"/>
              <a:t>kafka</a:t>
            </a:r>
            <a:r>
              <a:rPr lang="en-US" sz="2000" dirty="0"/>
              <a:t>, messaging and data</a:t>
            </a:r>
          </a:p>
        </p:txBody>
      </p:sp>
      <p:pic>
        <p:nvPicPr>
          <p:cNvPr id="5122" name="Picture 2" descr="Scalability of Kafka Messaging using Consumer Groups - Cloudera Blog">
            <a:extLst>
              <a:ext uri="{FF2B5EF4-FFF2-40B4-BE49-F238E27FC236}">
                <a16:creationId xmlns:a16="http://schemas.microsoft.com/office/drawing/2014/main" id="{28DC2451-8FA7-43A2-8BFE-9881129F3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11" y="2550491"/>
            <a:ext cx="5405492" cy="27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E8C856-9370-4215-91AF-13002944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alability of Kafka Messaging using Consumer Groups - Cloudera Blog">
            <a:extLst>
              <a:ext uri="{FF2B5EF4-FFF2-40B4-BE49-F238E27FC236}">
                <a16:creationId xmlns:a16="http://schemas.microsoft.com/office/drawing/2014/main" id="{28DC2451-8FA7-43A2-8BFE-9881129F3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6"/>
          <a:stretch/>
        </p:blipFill>
        <p:spPr bwMode="auto">
          <a:xfrm>
            <a:off x="1465219" y="2159348"/>
            <a:ext cx="8968897" cy="40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C5C8125-5C97-443E-A10D-D0FEBEFA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2D7EA5-0322-460C-9758-8A6A683BAACD}"/>
              </a:ext>
            </a:extLst>
          </p:cNvPr>
          <p:cNvSpPr txBox="1">
            <a:spLocks/>
          </p:cNvSpPr>
          <p:nvPr/>
        </p:nvSpPr>
        <p:spPr>
          <a:xfrm>
            <a:off x="1196798" y="1324979"/>
            <a:ext cx="10607040" cy="5892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Distributed computing, </a:t>
            </a:r>
            <a:r>
              <a:rPr lang="en-US" sz="2000" dirty="0" err="1"/>
              <a:t>kafka</a:t>
            </a:r>
            <a:r>
              <a:rPr lang="en-US" sz="2000" dirty="0"/>
              <a:t>, messaging and data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DD80F3-E0BB-4F3D-9A56-BC7A014AEB88}"/>
              </a:ext>
            </a:extLst>
          </p:cNvPr>
          <p:cNvGrpSpPr/>
          <p:nvPr/>
        </p:nvGrpSpPr>
        <p:grpSpPr>
          <a:xfrm>
            <a:off x="903732" y="3621024"/>
            <a:ext cx="1985784" cy="1362226"/>
            <a:chOff x="903732" y="3621024"/>
            <a:chExt cx="1985784" cy="13622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9D41C1-B41D-4DDD-8203-19D7FB1178D6}"/>
                </a:ext>
              </a:extLst>
            </p:cNvPr>
            <p:cNvSpPr txBox="1"/>
            <p:nvPr/>
          </p:nvSpPr>
          <p:spPr>
            <a:xfrm>
              <a:off x="1241749" y="3906032"/>
              <a:ext cx="16477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chemeClr val="accent5">
                      <a:lumMod val="75000"/>
                    </a:schemeClr>
                  </a:solidFill>
                </a:rPr>
                <a:t>Producer sends JSON that conforms to given schema.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4711399-72DC-4A8F-9E4F-C1B141415EED}"/>
                </a:ext>
              </a:extLst>
            </p:cNvPr>
            <p:cNvSpPr/>
            <p:nvPr/>
          </p:nvSpPr>
          <p:spPr>
            <a:xfrm>
              <a:off x="903732" y="3621024"/>
              <a:ext cx="393192" cy="39319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</p:grpSp>
      <p:pic>
        <p:nvPicPr>
          <p:cNvPr id="10" name="Picture 4" descr="Json file - Free interface icons">
            <a:extLst>
              <a:ext uri="{FF2B5EF4-FFF2-40B4-BE49-F238E27FC236}">
                <a16:creationId xmlns:a16="http://schemas.microsoft.com/office/drawing/2014/main" id="{B8DE5636-171B-4A6F-83FA-19C1B4EE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38" y="4160520"/>
            <a:ext cx="767625" cy="56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7423FF1-9AA2-41B3-AE5B-730FCC40CF9E}"/>
              </a:ext>
            </a:extLst>
          </p:cNvPr>
          <p:cNvGrpSpPr/>
          <p:nvPr/>
        </p:nvGrpSpPr>
        <p:grpSpPr>
          <a:xfrm>
            <a:off x="10756335" y="4089741"/>
            <a:ext cx="899567" cy="942040"/>
            <a:chOff x="10341588" y="3098046"/>
            <a:chExt cx="848106" cy="940160"/>
          </a:xfrm>
        </p:grpSpPr>
        <p:pic>
          <p:nvPicPr>
            <p:cNvPr id="12" name="Picture 4" descr="Json file - Free interface icons">
              <a:extLst>
                <a:ext uri="{FF2B5EF4-FFF2-40B4-BE49-F238E27FC236}">
                  <a16:creationId xmlns:a16="http://schemas.microsoft.com/office/drawing/2014/main" id="{0A016AFD-B912-4ACC-8C60-C799E1604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688" y="3098046"/>
              <a:ext cx="661907" cy="661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46CF3E-6247-424C-9809-A0305B95362D}"/>
                </a:ext>
              </a:extLst>
            </p:cNvPr>
            <p:cNvSpPr txBox="1"/>
            <p:nvPr/>
          </p:nvSpPr>
          <p:spPr>
            <a:xfrm>
              <a:off x="10341588" y="3730429"/>
              <a:ext cx="8481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SCHEMA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8A25E4-6D5B-4286-A9C8-BC0DF6660ABA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10561320" y="5031781"/>
            <a:ext cx="644799" cy="509483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CEBF5C-70E0-4126-94E4-3CFB088A214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0561320" y="4421357"/>
            <a:ext cx="293764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F509A2-9B5D-4DED-BA9A-D358EA08002E}"/>
              </a:ext>
            </a:extLst>
          </p:cNvPr>
          <p:cNvCxnSpPr>
            <a:cxnSpLocks/>
          </p:cNvCxnSpPr>
          <p:nvPr/>
        </p:nvCxnSpPr>
        <p:spPr>
          <a:xfrm>
            <a:off x="10561320" y="3099816"/>
            <a:ext cx="530352" cy="863691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783A92-0395-4A83-8ABC-8744C4675188}"/>
              </a:ext>
            </a:extLst>
          </p:cNvPr>
          <p:cNvGrpSpPr/>
          <p:nvPr/>
        </p:nvGrpSpPr>
        <p:grpSpPr>
          <a:xfrm>
            <a:off x="3512065" y="3160912"/>
            <a:ext cx="3740708" cy="807937"/>
            <a:chOff x="3512065" y="3160912"/>
            <a:chExt cx="3740708" cy="8079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F873B0-2734-4DD4-B495-5548182F5C57}"/>
                </a:ext>
              </a:extLst>
            </p:cNvPr>
            <p:cNvSpPr txBox="1"/>
            <p:nvPr/>
          </p:nvSpPr>
          <p:spPr>
            <a:xfrm>
              <a:off x="3905257" y="3384074"/>
              <a:ext cx="3347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chemeClr val="accent5">
                      <a:lumMod val="75000"/>
                    </a:schemeClr>
                  </a:solidFill>
                </a:rPr>
                <a:t>Kafka guarantees that message is available to Consumers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7F7A900-B99E-4BD9-9F5C-BA2F47228276}"/>
                </a:ext>
              </a:extLst>
            </p:cNvPr>
            <p:cNvSpPr/>
            <p:nvPr/>
          </p:nvSpPr>
          <p:spPr>
            <a:xfrm>
              <a:off x="3512065" y="3160912"/>
              <a:ext cx="393192" cy="39319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CC47D6-3612-4E65-95F0-A79306C388B8}"/>
              </a:ext>
            </a:extLst>
          </p:cNvPr>
          <p:cNvGrpSpPr/>
          <p:nvPr/>
        </p:nvGrpSpPr>
        <p:grpSpPr>
          <a:xfrm>
            <a:off x="9015944" y="3027315"/>
            <a:ext cx="2300625" cy="1077218"/>
            <a:chOff x="9015944" y="3027315"/>
            <a:chExt cx="2300625" cy="10772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D096F7-025D-4875-9C37-F0C5733B2274}"/>
                </a:ext>
              </a:extLst>
            </p:cNvPr>
            <p:cNvSpPr txBox="1"/>
            <p:nvPr/>
          </p:nvSpPr>
          <p:spPr>
            <a:xfrm>
              <a:off x="9015944" y="3027315"/>
              <a:ext cx="18391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chemeClr val="accent5">
                      <a:lumMod val="75000"/>
                    </a:schemeClr>
                  </a:solidFill>
                </a:rPr>
                <a:t>Consumers load JSON Schemas from repository service.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9A19D23-5642-46C0-A2A3-3351D7DD51A8}"/>
                </a:ext>
              </a:extLst>
            </p:cNvPr>
            <p:cNvSpPr/>
            <p:nvPr/>
          </p:nvSpPr>
          <p:spPr>
            <a:xfrm>
              <a:off x="10923377" y="3232404"/>
              <a:ext cx="393192" cy="39319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CB9AF7-3A4A-42C2-9BD1-9827E18331AD}"/>
              </a:ext>
            </a:extLst>
          </p:cNvPr>
          <p:cNvGrpSpPr/>
          <p:nvPr/>
        </p:nvGrpSpPr>
        <p:grpSpPr>
          <a:xfrm>
            <a:off x="7056177" y="4563916"/>
            <a:ext cx="2663395" cy="1031730"/>
            <a:chOff x="7056177" y="4563916"/>
            <a:chExt cx="2663395" cy="10317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21F9A2-3317-4429-BB25-CA51F724C54C}"/>
                </a:ext>
              </a:extLst>
            </p:cNvPr>
            <p:cNvSpPr txBox="1"/>
            <p:nvPr/>
          </p:nvSpPr>
          <p:spPr>
            <a:xfrm>
              <a:off x="7379977" y="4764649"/>
              <a:ext cx="2339595" cy="830997"/>
            </a:xfrm>
            <a:prstGeom prst="rect">
              <a:avLst/>
            </a:prstGeom>
            <a:solidFill>
              <a:srgbClr val="F8F8F8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chemeClr val="accent5">
                      <a:lumMod val="75000"/>
                    </a:schemeClr>
                  </a:solidFill>
                </a:rPr>
                <a:t>Consumers receive messages in order, validate against schema.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07CDE4D-231F-4B1C-935E-CEFA16823A4E}"/>
                </a:ext>
              </a:extLst>
            </p:cNvPr>
            <p:cNvSpPr/>
            <p:nvPr/>
          </p:nvSpPr>
          <p:spPr>
            <a:xfrm>
              <a:off x="7056177" y="4563916"/>
              <a:ext cx="393192" cy="39319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4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B6A2B-9819-4FD5-A196-E256F782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alability of Kafka Messaging using Consumer Groups - Cloudera Blog">
            <a:extLst>
              <a:ext uri="{FF2B5EF4-FFF2-40B4-BE49-F238E27FC236}">
                <a16:creationId xmlns:a16="http://schemas.microsoft.com/office/drawing/2014/main" id="{28DC2451-8FA7-43A2-8BFE-9881129F3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6"/>
          <a:stretch/>
        </p:blipFill>
        <p:spPr bwMode="auto">
          <a:xfrm>
            <a:off x="2631914" y="2315979"/>
            <a:ext cx="8968897" cy="40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C5C8125-5C97-443E-A10D-D0FEBEFA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2D7EA5-0322-460C-9758-8A6A683BAACD}"/>
              </a:ext>
            </a:extLst>
          </p:cNvPr>
          <p:cNvSpPr txBox="1">
            <a:spLocks/>
          </p:cNvSpPr>
          <p:nvPr/>
        </p:nvSpPr>
        <p:spPr>
          <a:xfrm>
            <a:off x="1143000" y="1371854"/>
            <a:ext cx="10607040" cy="5892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Distributed computing, </a:t>
            </a:r>
            <a:r>
              <a:rPr lang="en-US" sz="2000" dirty="0" err="1"/>
              <a:t>kafka</a:t>
            </a:r>
            <a:r>
              <a:rPr lang="en-US" sz="2000" dirty="0"/>
              <a:t>, messaging and data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DD80F3-E0BB-4F3D-9A56-BC7A014AEB88}"/>
              </a:ext>
            </a:extLst>
          </p:cNvPr>
          <p:cNvGrpSpPr/>
          <p:nvPr/>
        </p:nvGrpSpPr>
        <p:grpSpPr>
          <a:xfrm>
            <a:off x="4325111" y="3290737"/>
            <a:ext cx="2980945" cy="869783"/>
            <a:chOff x="903732" y="3621024"/>
            <a:chExt cx="2980945" cy="86978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9D41C1-B41D-4DDD-8203-19D7FB1178D6}"/>
                </a:ext>
              </a:extLst>
            </p:cNvPr>
            <p:cNvSpPr txBox="1"/>
            <p:nvPr/>
          </p:nvSpPr>
          <p:spPr>
            <a:xfrm>
              <a:off x="1241749" y="3906032"/>
              <a:ext cx="2642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chemeClr val="accent5">
                      <a:lumMod val="75000"/>
                    </a:schemeClr>
                  </a:solidFill>
                </a:rPr>
                <a:t>Producer sends JSON that conforms to given schema.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4711399-72DC-4A8F-9E4F-C1B141415EED}"/>
                </a:ext>
              </a:extLst>
            </p:cNvPr>
            <p:cNvSpPr/>
            <p:nvPr/>
          </p:nvSpPr>
          <p:spPr>
            <a:xfrm>
              <a:off x="903732" y="3621024"/>
              <a:ext cx="393192" cy="39319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</p:grpSp>
      <p:pic>
        <p:nvPicPr>
          <p:cNvPr id="10" name="Picture 4" descr="Json file - Free interface icons">
            <a:extLst>
              <a:ext uri="{FF2B5EF4-FFF2-40B4-BE49-F238E27FC236}">
                <a16:creationId xmlns:a16="http://schemas.microsoft.com/office/drawing/2014/main" id="{B8DE5636-171B-4A6F-83FA-19C1B4EE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02" y="4294529"/>
            <a:ext cx="767625" cy="56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4CF7827-6E96-411F-B5ED-AA3B31932BFA}"/>
              </a:ext>
            </a:extLst>
          </p:cNvPr>
          <p:cNvGrpSpPr/>
          <p:nvPr/>
        </p:nvGrpSpPr>
        <p:grpSpPr>
          <a:xfrm>
            <a:off x="868875" y="3427164"/>
            <a:ext cx="1673157" cy="1987001"/>
            <a:chOff x="868875" y="3427164"/>
            <a:chExt cx="1673157" cy="1987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7423FF1-9AA2-41B3-AE5B-730FCC40CF9E}"/>
                </a:ext>
              </a:extLst>
            </p:cNvPr>
            <p:cNvGrpSpPr/>
            <p:nvPr/>
          </p:nvGrpSpPr>
          <p:grpSpPr>
            <a:xfrm>
              <a:off x="868875" y="4015068"/>
              <a:ext cx="899567" cy="942040"/>
              <a:chOff x="10341588" y="3098046"/>
              <a:chExt cx="848106" cy="940160"/>
            </a:xfrm>
          </p:grpSpPr>
          <p:pic>
            <p:nvPicPr>
              <p:cNvPr id="12" name="Picture 4" descr="Json file - Free interface icons">
                <a:extLst>
                  <a:ext uri="{FF2B5EF4-FFF2-40B4-BE49-F238E27FC236}">
                    <a16:creationId xmlns:a16="http://schemas.microsoft.com/office/drawing/2014/main" id="{0A016AFD-B912-4ACC-8C60-C799E1604B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4688" y="3098046"/>
                <a:ext cx="661907" cy="661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46CF3E-6247-424C-9809-A0305B95362D}"/>
                  </a:ext>
                </a:extLst>
              </p:cNvPr>
              <p:cNvSpPr txBox="1"/>
              <p:nvPr/>
            </p:nvSpPr>
            <p:spPr>
              <a:xfrm>
                <a:off x="10341588" y="3730429"/>
                <a:ext cx="8481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SCHEMA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8A25E4-6D5B-4286-A9C8-BC0DF6660A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2344" y="4935327"/>
              <a:ext cx="760084" cy="478838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F509A2-9B5D-4DED-BA9A-D358EA0800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2344" y="3427164"/>
              <a:ext cx="829688" cy="499209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CC47D6-3612-4E65-95F0-A79306C388B8}"/>
              </a:ext>
            </a:extLst>
          </p:cNvPr>
          <p:cNvGrpSpPr/>
          <p:nvPr/>
        </p:nvGrpSpPr>
        <p:grpSpPr>
          <a:xfrm>
            <a:off x="1811092" y="3926373"/>
            <a:ext cx="1962846" cy="1077218"/>
            <a:chOff x="10838727" y="4435981"/>
            <a:chExt cx="1962846" cy="10772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D096F7-025D-4875-9C37-F0C5733B2274}"/>
                </a:ext>
              </a:extLst>
            </p:cNvPr>
            <p:cNvSpPr txBox="1"/>
            <p:nvPr/>
          </p:nvSpPr>
          <p:spPr>
            <a:xfrm>
              <a:off x="10838727" y="4435981"/>
              <a:ext cx="18391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chemeClr val="accent5">
                      <a:lumMod val="75000"/>
                    </a:schemeClr>
                  </a:solidFill>
                </a:rPr>
                <a:t>Producers load JSON Schemas from repository service.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9A19D23-5642-46C0-A2A3-3351D7DD51A8}"/>
                </a:ext>
              </a:extLst>
            </p:cNvPr>
            <p:cNvSpPr/>
            <p:nvPr/>
          </p:nvSpPr>
          <p:spPr>
            <a:xfrm>
              <a:off x="12408381" y="4777994"/>
              <a:ext cx="393192" cy="39319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2C5016CA-8973-48DC-B503-1722EF017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82" y="2594314"/>
            <a:ext cx="903923" cy="9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00C568-CB7C-4A47-9CBA-B64C687B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474FD0-9952-44FE-B01D-B70E6612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pic>
        <p:nvPicPr>
          <p:cNvPr id="6" name="Picture 2" descr="Confused lady image | Free SVG">
            <a:extLst>
              <a:ext uri="{FF2B5EF4-FFF2-40B4-BE49-F238E27FC236}">
                <a16:creationId xmlns:a16="http://schemas.microsoft.com/office/drawing/2014/main" id="{90ED848B-F64E-45EF-934C-AAFDE959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14" y="4365144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7BF7B0-B716-499F-A696-3AA0F320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430" y="4365142"/>
            <a:ext cx="1623771" cy="17907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376D3-D938-4E99-8AFE-84283F0A730C}"/>
              </a:ext>
            </a:extLst>
          </p:cNvPr>
          <p:cNvSpPr txBox="1">
            <a:spLocks/>
          </p:cNvSpPr>
          <p:nvPr/>
        </p:nvSpPr>
        <p:spPr>
          <a:xfrm>
            <a:off x="1143000" y="1371854"/>
            <a:ext cx="10607040" cy="5892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Distributed computing, </a:t>
            </a:r>
            <a:r>
              <a:rPr lang="en-US" sz="2000" dirty="0" err="1"/>
              <a:t>kafka</a:t>
            </a:r>
            <a:r>
              <a:rPr lang="en-US" sz="2000" dirty="0"/>
              <a:t>, messaging and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F6461-AA33-453C-BF84-B497C0ADDEB2}"/>
              </a:ext>
            </a:extLst>
          </p:cNvPr>
          <p:cNvSpPr txBox="1"/>
          <p:nvPr/>
        </p:nvSpPr>
        <p:spPr>
          <a:xfrm>
            <a:off x="581192" y="2099642"/>
            <a:ext cx="106202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Questions and Discussion on Audience Use of Kafka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Projects / Examples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Message Payload Standards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JSON Schema Validation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77F77A-389E-45B6-BF33-C8AEE60B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10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90E2318-2936-4B71-9CF9-DAFD68A77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84" y="2050077"/>
            <a:ext cx="4005072" cy="4610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0109B3-CE64-4B43-97D7-99D608E8CC36}"/>
              </a:ext>
            </a:extLst>
          </p:cNvPr>
          <p:cNvSpPr txBox="1"/>
          <p:nvPr/>
        </p:nvSpPr>
        <p:spPr>
          <a:xfrm>
            <a:off x="5541264" y="2260389"/>
            <a:ext cx="6069544" cy="3940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/>
              <a:t>Case Study: Anatomy of Private Speak</a:t>
            </a:r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https://www.privatespeak.com</a:t>
            </a:r>
            <a:endParaRPr lang="en-US" dirty="0">
              <a:solidFill>
                <a:schemeClr val="accent1"/>
              </a:solidFill>
            </a:endParaRPr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Uses JSON Schema for all payloads.</a:t>
            </a:r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Validates every request against schema.</a:t>
            </a:r>
          </a:p>
          <a:p>
            <a:pPr marL="4572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 custom coding for message validation.</a:t>
            </a:r>
          </a:p>
          <a:p>
            <a:pPr marL="4572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good data allowed into system.</a:t>
            </a:r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Has both web-services and uses Kafka.</a:t>
            </a:r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Three databases in three regions – high availability.</a:t>
            </a:r>
          </a:p>
          <a:p>
            <a:pPr marL="4572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Synchronized via Subayai “Vital Plane” ™ framework.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54CF81-07AF-43B4-B1DC-E30C6C6F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BFF240-CE4E-4267-8E3E-B2845A66FA64}"/>
              </a:ext>
            </a:extLst>
          </p:cNvPr>
          <p:cNvSpPr txBox="1">
            <a:spLocks/>
          </p:cNvSpPr>
          <p:nvPr/>
        </p:nvSpPr>
        <p:spPr>
          <a:xfrm>
            <a:off x="1143000" y="1308398"/>
            <a:ext cx="10607040" cy="5892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Distributed computing, </a:t>
            </a:r>
            <a:r>
              <a:rPr lang="en-US" sz="2000" dirty="0" err="1"/>
              <a:t>kafka</a:t>
            </a:r>
            <a:r>
              <a:rPr lang="en-US" sz="2000" dirty="0"/>
              <a:t>, messaging and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9F6FB4-3093-48BA-8B6C-21E52F41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8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oon Cute Frankenstein - Free vector graphic on Pixabay">
            <a:extLst>
              <a:ext uri="{FF2B5EF4-FFF2-40B4-BE49-F238E27FC236}">
                <a16:creationId xmlns:a16="http://schemas.microsoft.com/office/drawing/2014/main" id="{9F89307F-468F-4780-A02D-E6841FD4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89" y="2113533"/>
            <a:ext cx="4410830" cy="44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33AC37-8816-4C3C-9D7B-7E96C22142C8}"/>
              </a:ext>
            </a:extLst>
          </p:cNvPr>
          <p:cNvSpPr/>
          <p:nvPr/>
        </p:nvSpPr>
        <p:spPr>
          <a:xfrm>
            <a:off x="3563300" y="1961133"/>
            <a:ext cx="4636008" cy="47048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54CF81-07AF-43B4-B1DC-E30C6C6F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76FCDC-FCC9-46F5-B1E6-AD14E369FBFA}"/>
              </a:ext>
            </a:extLst>
          </p:cNvPr>
          <p:cNvSpPr txBox="1">
            <a:spLocks/>
          </p:cNvSpPr>
          <p:nvPr/>
        </p:nvSpPr>
        <p:spPr>
          <a:xfrm>
            <a:off x="1143000" y="1371854"/>
            <a:ext cx="10607040" cy="5892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Putting it all together</a:t>
            </a:r>
          </a:p>
        </p:txBody>
      </p:sp>
      <p:pic>
        <p:nvPicPr>
          <p:cNvPr id="12" name="Picture 2" descr="Database Data Storage Information - Free vector graphic on Pixabay">
            <a:extLst>
              <a:ext uri="{FF2B5EF4-FFF2-40B4-BE49-F238E27FC236}">
                <a16:creationId xmlns:a16="http://schemas.microsoft.com/office/drawing/2014/main" id="{DAA4A3C0-6A2B-4CAB-B4F7-5D688587E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8209" y="5213665"/>
            <a:ext cx="506487" cy="58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A56610-5C0A-49E4-80FF-949FA0348B30}"/>
              </a:ext>
            </a:extLst>
          </p:cNvPr>
          <p:cNvSpPr txBox="1"/>
          <p:nvPr/>
        </p:nvSpPr>
        <p:spPr>
          <a:xfrm>
            <a:off x="4564696" y="5299678"/>
            <a:ext cx="2482023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/>
              <a:t>JSON Schema Repository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4D0E38-89C3-421B-A330-7F43EF0A2DE6}"/>
              </a:ext>
            </a:extLst>
          </p:cNvPr>
          <p:cNvGrpSpPr/>
          <p:nvPr/>
        </p:nvGrpSpPr>
        <p:grpSpPr>
          <a:xfrm>
            <a:off x="5453504" y="5701591"/>
            <a:ext cx="1480774" cy="710179"/>
            <a:chOff x="10226426" y="2848599"/>
            <a:chExt cx="1601636" cy="728198"/>
          </a:xfr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grpSpPr>
        <p:pic>
          <p:nvPicPr>
            <p:cNvPr id="14" name="Picture 4" descr="Json file - Free interface icons">
              <a:extLst>
                <a:ext uri="{FF2B5EF4-FFF2-40B4-BE49-F238E27FC236}">
                  <a16:creationId xmlns:a16="http://schemas.microsoft.com/office/drawing/2014/main" id="{50176BBC-3AF5-40BE-ABF1-D29FDBDF8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6426" y="2848599"/>
              <a:ext cx="702070" cy="663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B05C77-B98A-4A64-8945-E1691B7539EE}"/>
                </a:ext>
              </a:extLst>
            </p:cNvPr>
            <p:cNvSpPr txBox="1"/>
            <p:nvPr/>
          </p:nvSpPr>
          <p:spPr>
            <a:xfrm>
              <a:off x="10928495" y="3261211"/>
              <a:ext cx="899567" cy="315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SCHEMA</a:t>
              </a:r>
            </a:p>
          </p:txBody>
        </p:sp>
      </p:grpSp>
      <p:pic>
        <p:nvPicPr>
          <p:cNvPr id="16" name="Picture 10" descr="Web server vector icon | Free SVG">
            <a:extLst>
              <a:ext uri="{FF2B5EF4-FFF2-40B4-BE49-F238E27FC236}">
                <a16:creationId xmlns:a16="http://schemas.microsoft.com/office/drawing/2014/main" id="{3C40654E-8CAC-4DFF-BCC8-76CE2E1EE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15" y="4513702"/>
            <a:ext cx="565906" cy="56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B357AB-7AD6-47E0-9085-99F85B649AE5}"/>
              </a:ext>
            </a:extLst>
          </p:cNvPr>
          <p:cNvSpPr txBox="1"/>
          <p:nvPr/>
        </p:nvSpPr>
        <p:spPr>
          <a:xfrm>
            <a:off x="5652621" y="4513702"/>
            <a:ext cx="97943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/>
              <a:t>Schema Service</a:t>
            </a:r>
          </a:p>
        </p:txBody>
      </p:sp>
      <p:pic>
        <p:nvPicPr>
          <p:cNvPr id="9220" name="Picture 4" descr="REST-API-icon - Plugins - miniOrange">
            <a:extLst>
              <a:ext uri="{FF2B5EF4-FFF2-40B4-BE49-F238E27FC236}">
                <a16:creationId xmlns:a16="http://schemas.microsoft.com/office/drawing/2014/main" id="{EF41C92A-7CD3-42BE-A5F9-477D41C3C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10433" r="5976" b="6315"/>
          <a:stretch/>
        </p:blipFill>
        <p:spPr bwMode="auto">
          <a:xfrm>
            <a:off x="6096000" y="2767997"/>
            <a:ext cx="838278" cy="8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treaming Everywhere: Predicting Kafka and Software Architecture in 2021 |  UK">
            <a:extLst>
              <a:ext uri="{FF2B5EF4-FFF2-40B4-BE49-F238E27FC236}">
                <a16:creationId xmlns:a16="http://schemas.microsoft.com/office/drawing/2014/main" id="{DCA03EBA-0575-4A83-A04B-A30ADE643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r="5639" b="5100"/>
          <a:stretch/>
        </p:blipFill>
        <p:spPr bwMode="auto">
          <a:xfrm>
            <a:off x="4768973" y="2851115"/>
            <a:ext cx="611893" cy="71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7DE250-26CB-457E-AE04-325A00297A91}"/>
              </a:ext>
            </a:extLst>
          </p:cNvPr>
          <p:cNvSpPr txBox="1"/>
          <p:nvPr/>
        </p:nvSpPr>
        <p:spPr>
          <a:xfrm>
            <a:off x="4667576" y="2362181"/>
            <a:ext cx="838278" cy="30777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KAFKA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701D93-2A27-4B2D-BB48-33D7B429BC59}"/>
              </a:ext>
            </a:extLst>
          </p:cNvPr>
          <p:cNvSpPr txBox="1"/>
          <p:nvPr/>
        </p:nvSpPr>
        <p:spPr>
          <a:xfrm>
            <a:off x="1408817" y="2767997"/>
            <a:ext cx="1924643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High Availability, High Performance, Publish/Subscribe Events</a:t>
            </a:r>
          </a:p>
          <a:p>
            <a:pPr algn="ctr"/>
            <a:r>
              <a:rPr lang="en-US" sz="1400" b="1" dirty="0"/>
              <a:t>(good for transactions)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5FF527-32C0-4E61-BAE1-CF129F3A49A9}"/>
              </a:ext>
            </a:extLst>
          </p:cNvPr>
          <p:cNvSpPr txBox="1"/>
          <p:nvPr/>
        </p:nvSpPr>
        <p:spPr>
          <a:xfrm>
            <a:off x="8429148" y="2669958"/>
            <a:ext cx="2049424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REST-based, simple micro-services</a:t>
            </a:r>
          </a:p>
          <a:p>
            <a:pPr algn="ctr"/>
            <a:r>
              <a:rPr lang="en-US" sz="1400" b="1" dirty="0"/>
              <a:t>(good for fetching data)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989D59-AE33-4F6F-846D-12882F358739}"/>
              </a:ext>
            </a:extLst>
          </p:cNvPr>
          <p:cNvSpPr txBox="1"/>
          <p:nvPr/>
        </p:nvSpPr>
        <p:spPr>
          <a:xfrm>
            <a:off x="8138808" y="4513702"/>
            <a:ext cx="1924643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Managing Versioned Schemas</a:t>
            </a:r>
          </a:p>
          <a:p>
            <a:pPr algn="ctr"/>
            <a:r>
              <a:rPr lang="en-US" sz="1400" b="1" dirty="0"/>
              <a:t>(+ documentation)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3EF5EF-54E0-4C7D-B539-157774D1F104}"/>
              </a:ext>
            </a:extLst>
          </p:cNvPr>
          <p:cNvSpPr txBox="1"/>
          <p:nvPr/>
        </p:nvSpPr>
        <p:spPr>
          <a:xfrm>
            <a:off x="1447497" y="5009091"/>
            <a:ext cx="192464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Versioned, Immutable and Reusable Documents and Components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143163-9936-422B-AD2B-D9920382C4BC}"/>
              </a:ext>
            </a:extLst>
          </p:cNvPr>
          <p:cNvSpPr txBox="1"/>
          <p:nvPr/>
        </p:nvSpPr>
        <p:spPr>
          <a:xfrm>
            <a:off x="8398661" y="5508304"/>
            <a:ext cx="192464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Rich Language for describing data, min/max constraints, </a:t>
            </a:r>
            <a:r>
              <a:rPr lang="en-US" sz="1400" b="1" dirty="0" err="1"/>
              <a:t>RegEx</a:t>
            </a:r>
            <a:r>
              <a:rPr lang="en-US" sz="1400" b="1" dirty="0"/>
              <a:t> and reusability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672C6F4-4023-4685-B7C9-FAE298D74A26}"/>
              </a:ext>
            </a:extLst>
          </p:cNvPr>
          <p:cNvSpPr/>
          <p:nvPr/>
        </p:nvSpPr>
        <p:spPr>
          <a:xfrm>
            <a:off x="3433022" y="3176871"/>
            <a:ext cx="864657" cy="11543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56DCDB4-D2AD-459C-A311-0FCCE8F5A446}"/>
              </a:ext>
            </a:extLst>
          </p:cNvPr>
          <p:cNvSpPr/>
          <p:nvPr/>
        </p:nvSpPr>
        <p:spPr>
          <a:xfrm>
            <a:off x="3433023" y="5486145"/>
            <a:ext cx="425833" cy="11543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C382247-7DC8-410E-9817-647578B1DB55}"/>
              </a:ext>
            </a:extLst>
          </p:cNvPr>
          <p:cNvSpPr/>
          <p:nvPr/>
        </p:nvSpPr>
        <p:spPr>
          <a:xfrm flipH="1">
            <a:off x="7424593" y="2992923"/>
            <a:ext cx="833002" cy="14658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14FE46C-D1CA-4C27-95F4-6AEB10251515}"/>
              </a:ext>
            </a:extLst>
          </p:cNvPr>
          <p:cNvSpPr/>
          <p:nvPr/>
        </p:nvSpPr>
        <p:spPr>
          <a:xfrm flipH="1">
            <a:off x="6762328" y="4740063"/>
            <a:ext cx="1280900" cy="14658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DFA3C52-3F95-4D8E-8E6E-E4BFE85BF39A}"/>
              </a:ext>
            </a:extLst>
          </p:cNvPr>
          <p:cNvSpPr/>
          <p:nvPr/>
        </p:nvSpPr>
        <p:spPr>
          <a:xfrm flipH="1">
            <a:off x="6311138" y="5858302"/>
            <a:ext cx="1924642" cy="12377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F9B3-71BF-475D-876D-245D691C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7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A793E-36F0-4C12-9D91-FC5848204EDE}"/>
              </a:ext>
            </a:extLst>
          </p:cNvPr>
          <p:cNvSpPr txBox="1"/>
          <p:nvPr/>
        </p:nvSpPr>
        <p:spPr>
          <a:xfrm>
            <a:off x="7068311" y="1621534"/>
            <a:ext cx="4542496" cy="628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/>
              <a:t>Fun Facts About Subayai Inc.</a:t>
            </a:r>
            <a:endParaRPr lang="en-US" sz="20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Like some baby names, few can pronounce it (</a:t>
            </a:r>
            <a:r>
              <a:rPr lang="ja-JP" altLang="en-US" sz="2000" b="1" dirty="0"/>
              <a:t>速い</a:t>
            </a:r>
            <a:r>
              <a:rPr lang="en-US" altLang="ja-JP" sz="2000" b="1" dirty="0"/>
              <a:t>)</a:t>
            </a:r>
            <a:r>
              <a:rPr lang="en-US" sz="2000" b="1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After exhausting names in English and Spanish about software we could trademark, we switched to Japanese.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000" b="1" dirty="0"/>
              <a:t>速い</a:t>
            </a:r>
            <a:r>
              <a:rPr lang="en-US" sz="2000" b="1" dirty="0"/>
              <a:t> translates to “Agile” but this was before </a:t>
            </a:r>
            <a:r>
              <a:rPr lang="en-US" sz="2000" b="1" i="1" dirty="0"/>
              <a:t>design</a:t>
            </a:r>
            <a:r>
              <a:rPr lang="en-US" sz="2000" b="1" dirty="0"/>
              <a:t> became a bad word.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We helped design Loans by Marcus… but we were not alone.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Subayai built search/schema for 2k locations and 3.2 million products.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0006EEF-8335-4790-A2FE-94A2C53F1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3" y="1767838"/>
            <a:ext cx="4466296" cy="1069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EEF68B-1651-4569-9823-197DFA9E2541}"/>
              </a:ext>
            </a:extLst>
          </p:cNvPr>
          <p:cNvSpPr txBox="1"/>
          <p:nvPr/>
        </p:nvSpPr>
        <p:spPr>
          <a:xfrm>
            <a:off x="581192" y="2980944"/>
            <a:ext cx="590190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/>
              <a:t>Major Client Data Projects </a:t>
            </a:r>
            <a:r>
              <a:rPr lang="en-US" b="1" dirty="0"/>
              <a:t>(that you never heard of)</a:t>
            </a:r>
            <a:r>
              <a:rPr lang="en-US" sz="20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Redesigned and helped build largest US ISP customer self-service systems (37 million subscribers).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Designed and built Quote Management System for largest durable goods distributor.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Consulting by Len </a:t>
            </a:r>
            <a:r>
              <a:rPr lang="en-US" b="1" dirty="0" err="1"/>
              <a:t>Silverston</a:t>
            </a:r>
            <a:r>
              <a:rPr lang="en-US" b="1" dirty="0"/>
              <a:t> of the</a:t>
            </a:r>
          </a:p>
          <a:p>
            <a:pPr lvl="1"/>
            <a:r>
              <a:rPr lang="en-US" b="1" dirty="0"/>
              <a:t>	</a:t>
            </a:r>
            <a:r>
              <a:rPr lang="en-US" b="1" u="sng" dirty="0"/>
              <a:t>Data Model Resource Book </a:t>
            </a:r>
            <a:r>
              <a:rPr lang="en-US" b="1" dirty="0"/>
              <a:t>series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Designed and built secure email extension (MTA) – resold on the Microsoft Store.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552903-0CF6-4A3F-8A34-CCD5A717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33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474FD0-9952-44FE-B01D-B70E6612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pic>
        <p:nvPicPr>
          <p:cNvPr id="6" name="Picture 2" descr="Confused lady image | Free SVG">
            <a:extLst>
              <a:ext uri="{FF2B5EF4-FFF2-40B4-BE49-F238E27FC236}">
                <a16:creationId xmlns:a16="http://schemas.microsoft.com/office/drawing/2014/main" id="{90ED848B-F64E-45EF-934C-AAFDE959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14" y="4365144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7BF7B0-B716-499F-A696-3AA0F320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430" y="4365142"/>
            <a:ext cx="1623771" cy="1790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4F6461-AA33-453C-BF84-B497C0ADDEB2}"/>
              </a:ext>
            </a:extLst>
          </p:cNvPr>
          <p:cNvSpPr txBox="1"/>
          <p:nvPr/>
        </p:nvSpPr>
        <p:spPr>
          <a:xfrm>
            <a:off x="581192" y="2099642"/>
            <a:ext cx="106202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Questions and Discussion with Audience On: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JSON Schema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REST APIs, Versioning and Schema Management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Kafka and Use-Cases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05969F-6962-4AC3-84FF-269C9A6AE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" y="1536074"/>
            <a:ext cx="2376566" cy="4713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A9079D-52A1-425E-8A6C-8DFFA798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2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A793E-36F0-4C12-9D91-FC5848204EDE}"/>
              </a:ext>
            </a:extLst>
          </p:cNvPr>
          <p:cNvSpPr txBox="1"/>
          <p:nvPr/>
        </p:nvSpPr>
        <p:spPr>
          <a:xfrm>
            <a:off x="7068312" y="1767838"/>
            <a:ext cx="4542496" cy="461664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i="1" dirty="0"/>
              <a:t>About Data Governance:</a:t>
            </a:r>
            <a:endParaRPr lang="en-US" b="1" i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managed approach to data that defines usability, integrity, security and definitions based on standards and policies that control and monitor usage over time.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Effective data governance ensures that data is consistent, universally and unambiguously understood and trustworthy in-flight and at-rest.</a:t>
            </a: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Data Governance in the early days was controlled by the DBAs.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Established rational model for how business viewed the domain.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Now fragments are at the API level.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EF68B-1651-4569-9823-197DFA9E2541}"/>
              </a:ext>
            </a:extLst>
          </p:cNvPr>
          <p:cNvSpPr txBox="1"/>
          <p:nvPr/>
        </p:nvSpPr>
        <p:spPr>
          <a:xfrm>
            <a:off x="581192" y="1767838"/>
            <a:ext cx="5901904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/>
              <a:t>Intended Audience / Pre-requisites </a:t>
            </a:r>
            <a:r>
              <a:rPr lang="en-US" b="1" dirty="0"/>
              <a:t>(but don’t panic)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Data Management Professionals </a:t>
            </a:r>
            <a:r>
              <a:rPr lang="en-US" sz="1600" b="1" dirty="0"/>
              <a:t>(you know who you are)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Software System Architects / Leads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Business Analysts / Process Managers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sz="2000" b="1" dirty="0"/>
          </a:p>
        </p:txBody>
      </p:sp>
      <p:pic>
        <p:nvPicPr>
          <p:cNvPr id="2050" name="Picture 2" descr="Confused lady image | Free SVG">
            <a:extLst>
              <a:ext uri="{FF2B5EF4-FFF2-40B4-BE49-F238E27FC236}">
                <a16:creationId xmlns:a16="http://schemas.microsoft.com/office/drawing/2014/main" id="{2F8A70B9-349D-4084-B202-8723831E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14" y="3879277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82A628-1608-43D2-A00F-8B46EF194B82}"/>
              </a:ext>
            </a:extLst>
          </p:cNvPr>
          <p:cNvSpPr txBox="1"/>
          <p:nvPr/>
        </p:nvSpPr>
        <p:spPr>
          <a:xfrm>
            <a:off x="697992" y="5806439"/>
            <a:ext cx="5785104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b="1" dirty="0"/>
              <a:t>… and if you have </a:t>
            </a:r>
            <a:r>
              <a:rPr lang="en-US" dirty="0"/>
              <a:t>question</a:t>
            </a:r>
            <a:r>
              <a:rPr lang="en-US" b="1" dirty="0"/>
              <a:t>s, you can always call or write.</a:t>
            </a: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AC0B60B-B7DC-412C-B1B0-C67719B86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430" y="3879275"/>
            <a:ext cx="1623771" cy="17907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2C4B91-9D62-425B-B94C-C58C2D47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2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D41C1-B41D-4DDD-8203-19D7FB1178D6}"/>
              </a:ext>
            </a:extLst>
          </p:cNvPr>
          <p:cNvSpPr txBox="1"/>
          <p:nvPr/>
        </p:nvSpPr>
        <p:spPr>
          <a:xfrm>
            <a:off x="6938470" y="1792867"/>
            <a:ext cx="4264074" cy="49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Data Eventually Gets Combined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29F92-3EF9-457F-AED0-323A51B3985A}"/>
              </a:ext>
            </a:extLst>
          </p:cNvPr>
          <p:cNvSpPr txBox="1"/>
          <p:nvPr/>
        </p:nvSpPr>
        <p:spPr>
          <a:xfrm>
            <a:off x="581192" y="1921107"/>
            <a:ext cx="5398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(video on bad data that ruined a county – true story)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E936E-1664-4F05-95AA-0E8537605164}"/>
              </a:ext>
            </a:extLst>
          </p:cNvPr>
          <p:cNvSpPr txBox="1"/>
          <p:nvPr/>
        </p:nvSpPr>
        <p:spPr>
          <a:xfrm>
            <a:off x="581192" y="2485382"/>
            <a:ext cx="5161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https://www.youtube.com/watch?v=k4gj_RdtKCw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6A030-B79A-4995-87A9-60DCF1EEB6B0}"/>
              </a:ext>
            </a:extLst>
          </p:cNvPr>
          <p:cNvSpPr txBox="1"/>
          <p:nvPr/>
        </p:nvSpPr>
        <p:spPr>
          <a:xfrm>
            <a:off x="581192" y="3049657"/>
            <a:ext cx="5298785" cy="326756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Key Take Aways: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“Fail Fast” in software applies to data.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Validate against models early in process.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Data are never an island.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Set: 1, 3, 5 … average is 3.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Add one bad point of 100 and it moves to 27.25 .. Even if range was really 1-10 !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16B2EB-DCBB-4DE6-BA77-AF2E1BA06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781" y="2462656"/>
            <a:ext cx="3754162" cy="34625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D334C6-C1B4-4FE4-B9C5-77118CD24F8C}"/>
              </a:ext>
            </a:extLst>
          </p:cNvPr>
          <p:cNvSpPr txBox="1"/>
          <p:nvPr/>
        </p:nvSpPr>
        <p:spPr>
          <a:xfrm>
            <a:off x="6397370" y="5971178"/>
            <a:ext cx="5398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Ends up in reports, summaries somewhere.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679C97-3587-47AA-8F88-5529BC4B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0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A793E-36F0-4C12-9D91-FC5848204EDE}"/>
              </a:ext>
            </a:extLst>
          </p:cNvPr>
          <p:cNvSpPr txBox="1"/>
          <p:nvPr/>
        </p:nvSpPr>
        <p:spPr>
          <a:xfrm>
            <a:off x="6312411" y="1767838"/>
            <a:ext cx="5298398" cy="421653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i="1" dirty="0"/>
              <a:t>About Micro Services:</a:t>
            </a:r>
            <a:endParaRPr lang="en-US" b="1" i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Term first used around 2005 and showcased in 2011 as a design pattern.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Promotes largely REST-based (web) friendly and simple, one purpose calls using JSON structures.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GET /customer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POST /transaction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Data models pushed forward to the API layer.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No longer was a centrally governed database/team defining data in/out.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Data fragments, inconsistent entities and denormalized views are the new normal.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45523A-45D5-4401-916D-3CA9549EF86F}"/>
              </a:ext>
            </a:extLst>
          </p:cNvPr>
          <p:cNvSpPr txBox="1"/>
          <p:nvPr/>
        </p:nvSpPr>
        <p:spPr>
          <a:xfrm>
            <a:off x="846368" y="1789172"/>
            <a:ext cx="5033224" cy="441659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i="1" dirty="0"/>
              <a:t>About Agile:</a:t>
            </a:r>
            <a:endParaRPr lang="en-US" b="1" i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At the turn of the century (surprisingly just 20ish years ago), the Agile Manifesto was famously penned (okay </a:t>
            </a:r>
            <a:r>
              <a:rPr lang="en-US" i="1" dirty="0"/>
              <a:t>- typed</a:t>
            </a:r>
            <a:r>
              <a:rPr lang="en-US" dirty="0"/>
              <a:t>) … ushering in the era of </a:t>
            </a:r>
            <a:r>
              <a:rPr lang="en-US" dirty="0" err="1"/>
              <a:t>MySpace</a:t>
            </a:r>
            <a:r>
              <a:rPr lang="en-US" dirty="0"/>
              <a:t> pages and eventually the system formerly known as Facebook.</a:t>
            </a: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Agile/Scrum and more recently the Scaled Agile Framework (</a:t>
            </a:r>
            <a:r>
              <a:rPr lang="en-US" b="1" dirty="0" err="1"/>
              <a:t>SAFe</a:t>
            </a:r>
            <a:r>
              <a:rPr lang="en-US" b="1" dirty="0"/>
              <a:t>) largely removed design from software development.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Focus on always adding business value.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Working code over documentation.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Short, fixed-length software releases.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Small teams aligned with business groups.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DFE3F3-9F16-43EE-9BAF-BABA61DC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3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A793E-36F0-4C12-9D91-FC5848204EDE}"/>
              </a:ext>
            </a:extLst>
          </p:cNvPr>
          <p:cNvSpPr txBox="1"/>
          <p:nvPr/>
        </p:nvSpPr>
        <p:spPr>
          <a:xfrm>
            <a:off x="804671" y="1731262"/>
            <a:ext cx="5041393" cy="455047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i="1" dirty="0"/>
              <a:t>NoSQL Databases and JSON</a:t>
            </a:r>
            <a:endParaRPr lang="en-US" b="1" i="1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b="1" dirty="0"/>
              <a:t>The landscape discussion would not be complete without a treatment about the demise of RDBMS and data modeling.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b="1" dirty="0"/>
              <a:t>Prior to Agile, Micro-Services and more, data models used to be managed and maintained both logically and physically … largely in relational database systems and with tools (Rational Rose, et al) and canonical forms like XML that could reflect hierarchy.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DE3EB-E0BF-4919-AC5A-3F4EAEF7BEA7}"/>
              </a:ext>
            </a:extLst>
          </p:cNvPr>
          <p:cNvSpPr txBox="1"/>
          <p:nvPr/>
        </p:nvSpPr>
        <p:spPr>
          <a:xfrm>
            <a:off x="6345936" y="1731262"/>
            <a:ext cx="5041394" cy="287309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i="1" dirty="0"/>
              <a:t>Old World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000" b="1" i="1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000" b="1" i="1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1800" b="1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1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7D4D2-0E04-4ED1-9842-5C081FA93C0F}"/>
              </a:ext>
            </a:extLst>
          </p:cNvPr>
          <p:cNvSpPr txBox="1"/>
          <p:nvPr/>
        </p:nvSpPr>
        <p:spPr>
          <a:xfrm>
            <a:off x="6345936" y="4553060"/>
            <a:ext cx="5041393" cy="17286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i="1" dirty="0"/>
              <a:t>New World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000" b="1" i="1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000" b="1" i="1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34713E5-ED1F-45B5-8F6F-FA63DABD9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74" y="2304940"/>
            <a:ext cx="2309717" cy="19606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2E347D-0D06-4830-9DAC-2BF58E613BA3}"/>
              </a:ext>
            </a:extLst>
          </p:cNvPr>
          <p:cNvSpPr txBox="1"/>
          <p:nvPr/>
        </p:nvSpPr>
        <p:spPr>
          <a:xfrm>
            <a:off x="8952796" y="2422303"/>
            <a:ext cx="22014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&lt;xml&gt;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&lt;header&gt;</a:t>
            </a:r>
          </a:p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&lt;customer&gt;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  &lt;name&gt;…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  &lt;dob&gt;…</a:t>
            </a:r>
          </a:p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&lt;/xml&gt;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4D9BE-2CC1-4600-8D6E-36A581CF06DD}"/>
              </a:ext>
            </a:extLst>
          </p:cNvPr>
          <p:cNvSpPr txBox="1"/>
          <p:nvPr/>
        </p:nvSpPr>
        <p:spPr>
          <a:xfrm>
            <a:off x="8865927" y="4955515"/>
            <a:ext cx="2362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“name” : “homer”,</a:t>
            </a:r>
          </a:p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“age” : 22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19E766-F110-4704-B80D-82758CF057B9}"/>
              </a:ext>
            </a:extLst>
          </p:cNvPr>
          <p:cNvSpPr txBox="1"/>
          <p:nvPr/>
        </p:nvSpPr>
        <p:spPr>
          <a:xfrm>
            <a:off x="6505574" y="5109810"/>
            <a:ext cx="220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GET /customer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33BEE2-A507-487C-9E3E-397EADFA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9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9D41C1-B41D-4DDD-8203-19D7FB1178D6}"/>
              </a:ext>
            </a:extLst>
          </p:cNvPr>
          <p:cNvSpPr txBox="1"/>
          <p:nvPr/>
        </p:nvSpPr>
        <p:spPr>
          <a:xfrm>
            <a:off x="4754880" y="1705472"/>
            <a:ext cx="6855927" cy="263149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i="1" dirty="0"/>
              <a:t>JSON is better than XML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Yes, it is the best thing since sliced bread… smaller, faster, lighter, easier – we love it. All the cool kids use JSON.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And.. JSON Schema has (finally) caught up to XML Schema.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Business domain </a:t>
            </a:r>
            <a:r>
              <a:rPr lang="en-US" sz="2000" b="1" i="1" dirty="0"/>
              <a:t>can</a:t>
            </a:r>
            <a:r>
              <a:rPr lang="en-US" sz="2000" b="1" dirty="0"/>
              <a:t> be modeled in JSON.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Logical data models and validators remain important tools.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F6F2D-89B8-4B3F-9856-C14B4977EA45}"/>
              </a:ext>
            </a:extLst>
          </p:cNvPr>
          <p:cNvSpPr txBox="1"/>
          <p:nvPr/>
        </p:nvSpPr>
        <p:spPr>
          <a:xfrm>
            <a:off x="680478" y="4983292"/>
            <a:ext cx="3653778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SELECT *</a:t>
            </a:r>
            <a:b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FROM [JSON]</a:t>
            </a:r>
            <a:b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WHERE [Data] &gt; 0</a:t>
            </a:r>
          </a:p>
          <a:p>
            <a:b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No records found.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34792E-25DB-4C5A-80B2-35E7FB840C4D}"/>
              </a:ext>
            </a:extLst>
          </p:cNvPr>
          <p:cNvGrpSpPr/>
          <p:nvPr/>
        </p:nvGrpSpPr>
        <p:grpSpPr>
          <a:xfrm>
            <a:off x="657780" y="1705472"/>
            <a:ext cx="3676476" cy="2669148"/>
            <a:chOff x="1270428" y="1627633"/>
            <a:chExt cx="3676476" cy="2669148"/>
          </a:xfrm>
        </p:grpSpPr>
        <p:pic>
          <p:nvPicPr>
            <p:cNvPr id="12" name="Picture 11" descr="A person wearing a hat&#10;&#10;Description automatically generated with medium confidence">
              <a:extLst>
                <a:ext uri="{FF2B5EF4-FFF2-40B4-BE49-F238E27FC236}">
                  <a16:creationId xmlns:a16="http://schemas.microsoft.com/office/drawing/2014/main" id="{091FFAFD-513D-4D52-A38F-F4349D191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0728" y="1627633"/>
              <a:ext cx="3656176" cy="26691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69A351-CC61-4821-81E8-262E262656D8}"/>
                </a:ext>
              </a:extLst>
            </p:cNvPr>
            <p:cNvSpPr txBox="1"/>
            <p:nvPr/>
          </p:nvSpPr>
          <p:spPr>
            <a:xfrm>
              <a:off x="1270428" y="3588895"/>
              <a:ext cx="3656176" cy="707886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tx1">
                  <a:alpha val="70000"/>
                </a:schemeClr>
              </a:glow>
              <a:outerShdw blurRad="50800" dist="50800" dir="2700000" algn="tl" rotWithShape="0">
                <a:schemeClr val="tx1">
                  <a:alpha val="7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</a:rPr>
                <a:t>Models? We don’t need no stinkin models!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6FF10A-A84D-4429-B54A-E0ACB5B7EF22}"/>
              </a:ext>
            </a:extLst>
          </p:cNvPr>
          <p:cNvSpPr txBox="1"/>
          <p:nvPr/>
        </p:nvSpPr>
        <p:spPr>
          <a:xfrm>
            <a:off x="4754879" y="5137181"/>
            <a:ext cx="6855927" cy="132343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i="1" dirty="0"/>
              <a:t>What is JSON Schema?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 modeling language for JSON – just as XML Schema was for XML. JSON can be made to comply with a model.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212079" y="4444684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i="1" dirty="0"/>
              <a:t>Fun Fact</a:t>
            </a:r>
            <a:r>
              <a:rPr lang="en-US" sz="1600" b="1" dirty="0"/>
              <a:t>: JSON is not </a:t>
            </a:r>
            <a:r>
              <a:rPr lang="en-US" sz="1600" b="1" dirty="0" err="1"/>
              <a:t>J.Lo’s</a:t>
            </a:r>
            <a:r>
              <a:rPr lang="en-US" sz="1600" b="1" dirty="0"/>
              <a:t> son … but </a:t>
            </a:r>
            <a:r>
              <a:rPr lang="en-US" sz="1600" b="1" i="1" dirty="0"/>
              <a:t>JavaScript Object Notation</a:t>
            </a:r>
            <a:r>
              <a:rPr lang="en-US" sz="1600" b="1" dirty="0"/>
              <a:t> - though it now has absolutely nothing to do with JavaScript.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8DB6B-5F27-44BD-93F5-B90C1215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Data governance meets agile and micro services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2" y="1611272"/>
            <a:ext cx="184196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/>
              <a:t>If your organization is not developing JSON Schemas and validating at runtime … start!</a:t>
            </a:r>
          </a:p>
          <a:p>
            <a:pPr algn="ctr">
              <a:spcAft>
                <a:spcPts val="1200"/>
              </a:spcAft>
            </a:pPr>
            <a:r>
              <a:rPr lang="en-US" sz="2000" dirty="0"/>
              <a:t>Schemas are efficient and a critical aspect of data governance controls.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4484C5D-6AD0-46BE-82C4-D4F40E541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744" y="1611272"/>
            <a:ext cx="9180576" cy="46476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0518-C283-43EB-A370-70B9B324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6253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{09A4AA74-76C7-4C5F-898C-D129AC767D39}tf33552983</Template>
  <TotalTime>1068</TotalTime>
  <Words>2885</Words>
  <Application>Microsoft Office PowerPoint</Application>
  <PresentationFormat>Widescreen</PresentationFormat>
  <Paragraphs>417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Consolas</vt:lpstr>
      <vt:lpstr>Franklin Gothic Book</vt:lpstr>
      <vt:lpstr>Franklin Gothic Demi</vt:lpstr>
      <vt:lpstr>Source Code Pro</vt:lpstr>
      <vt:lpstr>Verdana</vt:lpstr>
      <vt:lpstr>Wingdings 2</vt:lpstr>
      <vt:lpstr>DividendVTI</vt:lpstr>
      <vt:lpstr>DAMA Phoenix presentation - 2022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  <vt:lpstr>Data governance meets agile and micro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Darrell Darrell</dc:creator>
  <cp:lastModifiedBy>Darrell Darrell</cp:lastModifiedBy>
  <cp:revision>131</cp:revision>
  <dcterms:created xsi:type="dcterms:W3CDTF">2021-03-28T23:48:41Z</dcterms:created>
  <dcterms:modified xsi:type="dcterms:W3CDTF">2022-03-10T04:53:11Z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